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7"/>
  </p:notesMasterIdLst>
  <p:sldIdLst>
    <p:sldId id="256" r:id="rId2"/>
    <p:sldId id="355" r:id="rId3"/>
    <p:sldId id="336" r:id="rId4"/>
    <p:sldId id="330" r:id="rId5"/>
    <p:sldId id="319" r:id="rId6"/>
    <p:sldId id="337" r:id="rId7"/>
    <p:sldId id="327" r:id="rId8"/>
    <p:sldId id="353" r:id="rId9"/>
    <p:sldId id="354" r:id="rId10"/>
    <p:sldId id="335" r:id="rId11"/>
    <p:sldId id="334" r:id="rId12"/>
    <p:sldId id="339" r:id="rId13"/>
    <p:sldId id="329" r:id="rId14"/>
    <p:sldId id="356" r:id="rId15"/>
    <p:sldId id="33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12/09/2025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64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246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142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368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064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F51E-350D-A995-ADD0-5453780C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CA99F1A-F3BF-DBED-20AF-89F922240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B01877D-47F0-646A-D2F1-BA034928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DE6A62-53A9-30F7-E7EE-5F3475EC9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08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89069-C0BA-8566-8C8A-F40FB8661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F0C5EF0-2335-0F23-7058-17EB7F91A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1A68777-FA55-C976-46D1-79C22A44D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425EF1-01AC-62AE-DD0B-5FBF0B24D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98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60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UE </a:t>
            </a:r>
            <a:r>
              <a:rPr lang="fr-FR" sz="4400" dirty="0" err="1">
                <a:latin typeface="Bahnschrift SemiBold" panose="020B0502040204020203" pitchFamily="34" charset="0"/>
              </a:rPr>
              <a:t>Opto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électronique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		</a:t>
            </a:r>
            <a:r>
              <a:rPr lang="fr-FR" sz="3200" dirty="0">
                <a:latin typeface="Bahnschrift SemiBold" panose="020B0502040204020203" pitchFamily="34" charset="0"/>
              </a:rPr>
              <a:t>TD et TP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OpE</a:t>
            </a:r>
            <a:r>
              <a:rPr lang="fr-FR" sz="2000" dirty="0">
                <a:latin typeface="Bahnschrift Light" panose="020B0502040204020203" pitchFamily="34" charset="0"/>
              </a:rPr>
              <a:t> / Semestre 5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 / </a:t>
            </a:r>
            <a:r>
              <a:rPr lang="fr-FR" sz="2400" dirty="0"/>
              <a:t>SUIVI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6AE7ADF-BCF3-0A51-607F-E13D9F5B5966}"/>
              </a:ext>
            </a:extLst>
          </p:cNvPr>
          <p:cNvSpPr txBox="1"/>
          <p:nvPr/>
        </p:nvSpPr>
        <p:spPr>
          <a:xfrm>
            <a:off x="743267" y="2499982"/>
            <a:ext cx="58404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Sujet en ligne et disponible dans la salle de TP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Cahier de laboratoire en ligne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Validation des étapes par les </a:t>
            </a:r>
            <a:r>
              <a:rPr lang="fr-FR" dirty="0" err="1"/>
              <a:t>encadrant</a:t>
            </a:r>
            <a:r>
              <a:rPr lang="fr-FR" sz="1800" dirty="0" err="1"/>
              <a:t>·</a:t>
            </a:r>
            <a:r>
              <a:rPr lang="fr-FR" dirty="0" err="1"/>
              <a:t>es</a:t>
            </a:r>
            <a:endParaRPr lang="fr-FR" dirty="0"/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D4F1CE8-F77A-A9C9-44F7-CF13D70E16FF}"/>
              </a:ext>
            </a:extLst>
          </p:cNvPr>
          <p:cNvSpPr/>
          <p:nvPr/>
        </p:nvSpPr>
        <p:spPr>
          <a:xfrm>
            <a:off x="619125" y="1982129"/>
            <a:ext cx="1548003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En TP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EE22E71C-A3F5-1A39-6EC9-16C5219EBA57}"/>
              </a:ext>
            </a:extLst>
          </p:cNvPr>
          <p:cNvSpPr/>
          <p:nvPr/>
        </p:nvSpPr>
        <p:spPr>
          <a:xfrm>
            <a:off x="619124" y="3908387"/>
            <a:ext cx="1548003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En TD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7D0D49-63F8-70C4-7A2E-C4F9D946C7D2}"/>
              </a:ext>
            </a:extLst>
          </p:cNvPr>
          <p:cNvSpPr txBox="1"/>
          <p:nvPr/>
        </p:nvSpPr>
        <p:spPr>
          <a:xfrm>
            <a:off x="743267" y="4456184"/>
            <a:ext cx="48306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Travail en petits groupes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Corrections disponibles en ligne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Ressources disponibles en ligne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255937-1FD6-AAA4-1C08-90FBCCA01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659" y="5816907"/>
            <a:ext cx="958882" cy="852339"/>
          </a:xfrm>
          <a:prstGeom prst="rect">
            <a:avLst/>
          </a:prstGeom>
        </p:spPr>
      </p:pic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2BA8ADE7-C9A3-63B2-EF1C-DC5830CB5AE2}"/>
              </a:ext>
            </a:extLst>
          </p:cNvPr>
          <p:cNvCxnSpPr>
            <a:cxnSpLocks/>
          </p:cNvCxnSpPr>
          <p:nvPr/>
        </p:nvCxnSpPr>
        <p:spPr>
          <a:xfrm flipV="1">
            <a:off x="2241823" y="6246466"/>
            <a:ext cx="916476" cy="162116"/>
          </a:xfrm>
          <a:prstGeom prst="curvedConnector3">
            <a:avLst>
              <a:gd name="adj1" fmla="val 50000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AB75600F-021B-41F9-B289-085EC3C21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21" y="5927649"/>
            <a:ext cx="960142" cy="7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1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 / </a:t>
            </a:r>
            <a:r>
              <a:rPr lang="fr-FR" sz="2400" dirty="0"/>
              <a:t>SUIVI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6AE7ADF-BCF3-0A51-607F-E13D9F5B5966}"/>
              </a:ext>
            </a:extLst>
          </p:cNvPr>
          <p:cNvSpPr txBox="1"/>
          <p:nvPr/>
        </p:nvSpPr>
        <p:spPr>
          <a:xfrm>
            <a:off x="743267" y="2499982"/>
            <a:ext cx="53527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Sujet en ligne et disponible dans la salle de TP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Cahier de laboratoire en ligne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Validation des étapes par les </a:t>
            </a:r>
            <a:r>
              <a:rPr lang="fr-FR" dirty="0" err="1"/>
              <a:t>encadrant</a:t>
            </a:r>
            <a:r>
              <a:rPr lang="fr-FR" sz="1800" dirty="0" err="1"/>
              <a:t>·</a:t>
            </a:r>
            <a:r>
              <a:rPr lang="fr-FR" dirty="0" err="1"/>
              <a:t>es</a:t>
            </a:r>
            <a:endParaRPr lang="fr-FR" dirty="0"/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D4F1CE8-F77A-A9C9-44F7-CF13D70E16FF}"/>
              </a:ext>
            </a:extLst>
          </p:cNvPr>
          <p:cNvSpPr/>
          <p:nvPr/>
        </p:nvSpPr>
        <p:spPr>
          <a:xfrm>
            <a:off x="619125" y="1982129"/>
            <a:ext cx="1548003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En TP</a:t>
            </a:r>
          </a:p>
        </p:txBody>
      </p:sp>
      <p:sp>
        <p:nvSpPr>
          <p:cNvPr id="17" name="Organigramme : Extraire 16">
            <a:extLst>
              <a:ext uri="{FF2B5EF4-FFF2-40B4-BE49-F238E27FC236}">
                <a16:creationId xmlns:a16="http://schemas.microsoft.com/office/drawing/2014/main" id="{57883FA6-2040-0CD6-D4A9-356AF7B9EFB8}"/>
              </a:ext>
            </a:extLst>
          </p:cNvPr>
          <p:cNvSpPr/>
          <p:nvPr/>
        </p:nvSpPr>
        <p:spPr>
          <a:xfrm>
            <a:off x="692727" y="3923707"/>
            <a:ext cx="722376" cy="595369"/>
          </a:xfrm>
          <a:prstGeom prst="flowChartExtra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F6F3ED-E123-F54B-AFC0-E546F64C4F02}"/>
              </a:ext>
            </a:extLst>
          </p:cNvPr>
          <p:cNvSpPr txBox="1"/>
          <p:nvPr/>
        </p:nvSpPr>
        <p:spPr>
          <a:xfrm>
            <a:off x="1712214" y="3906350"/>
            <a:ext cx="4139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Certaines missions doivent être validées par </a:t>
            </a:r>
            <a:r>
              <a:rPr lang="fr-FR" sz="1600" b="1" dirty="0" err="1"/>
              <a:t>un·e</a:t>
            </a:r>
            <a:r>
              <a:rPr lang="fr-FR" sz="1600" b="1" dirty="0"/>
              <a:t> encadrant ·e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A3C8A58-2595-80A6-C331-4FE6E7E55221}"/>
              </a:ext>
            </a:extLst>
          </p:cNvPr>
          <p:cNvSpPr txBox="1"/>
          <p:nvPr/>
        </p:nvSpPr>
        <p:spPr>
          <a:xfrm>
            <a:off x="737997" y="519484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Tenir un </a:t>
            </a:r>
            <a:r>
              <a:rPr lang="fr-FR" b="1" dirty="0"/>
              <a:t>cahier de labo numérique partagé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Répondre aux problématiques posées (livrables)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E8784F5-19B6-6880-8A25-5A17A5AF409F}"/>
              </a:ext>
            </a:extLst>
          </p:cNvPr>
          <p:cNvSpPr/>
          <p:nvPr/>
        </p:nvSpPr>
        <p:spPr>
          <a:xfrm>
            <a:off x="7805734" y="1536484"/>
            <a:ext cx="3693539" cy="2456925"/>
          </a:xfrm>
          <a:prstGeom prst="roundRect">
            <a:avLst>
              <a:gd name="adj" fmla="val 554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/>
              <a:t>Déroulement d’une séance</a:t>
            </a:r>
            <a:endParaRPr lang="fr-FR" sz="1600" b="1" dirty="0">
              <a:solidFill>
                <a:srgbClr val="FFC000"/>
              </a:solidFill>
            </a:endParaRPr>
          </a:p>
          <a:p>
            <a:pPr algn="ctr"/>
            <a:r>
              <a:rPr lang="fr-FR" sz="1600" b="1" dirty="0">
                <a:solidFill>
                  <a:srgbClr val="00B0F0"/>
                </a:solidFill>
              </a:rPr>
              <a:t>--------</a:t>
            </a:r>
            <a:endParaRPr lang="fr-FR" sz="1600" b="1" dirty="0"/>
          </a:p>
          <a:p>
            <a:pPr algn="ctr"/>
            <a:r>
              <a:rPr lang="fr-FR" sz="1600" b="1" dirty="0"/>
              <a:t>Durée</a:t>
            </a:r>
            <a:r>
              <a:rPr lang="fr-FR" sz="1600" dirty="0"/>
              <a:t> : </a:t>
            </a:r>
            <a:r>
              <a:rPr lang="fr-FR" sz="1600" b="1" dirty="0"/>
              <a:t>4h30</a:t>
            </a:r>
          </a:p>
          <a:p>
            <a:pPr algn="ctr"/>
            <a:r>
              <a:rPr lang="fr-FR" sz="1600" b="1" dirty="0">
                <a:solidFill>
                  <a:srgbClr val="FFC000"/>
                </a:solidFill>
              </a:rPr>
              <a:t>Début à 8h30</a:t>
            </a:r>
          </a:p>
          <a:p>
            <a:pPr algn="ctr"/>
            <a:r>
              <a:rPr lang="fr-FR" sz="1600" b="1" dirty="0">
                <a:solidFill>
                  <a:srgbClr val="00B0F0"/>
                </a:solidFill>
              </a:rPr>
              <a:t>--------</a:t>
            </a:r>
          </a:p>
          <a:p>
            <a:pPr algn="ctr"/>
            <a:r>
              <a:rPr lang="fr-FR" sz="1600" b="1" dirty="0"/>
              <a:t>Réalisation de missions</a:t>
            </a:r>
          </a:p>
          <a:p>
            <a:pPr algn="ctr"/>
            <a:r>
              <a:rPr lang="fr-FR" sz="1600" dirty="0"/>
              <a:t>Objectifs / Matériels</a:t>
            </a:r>
          </a:p>
          <a:p>
            <a:pPr algn="ctr"/>
            <a:r>
              <a:rPr lang="fr-FR" sz="1600" dirty="0"/>
              <a:t>Prise de notes numériques</a:t>
            </a:r>
          </a:p>
          <a:p>
            <a:pPr algn="ctr"/>
            <a:r>
              <a:rPr lang="fr-FR" sz="1600" dirty="0"/>
              <a:t>Ressources / Livrables</a:t>
            </a:r>
            <a:endParaRPr lang="fr-FR" sz="1600" b="1" dirty="0">
              <a:solidFill>
                <a:srgbClr val="00B0F0"/>
              </a:solidFill>
            </a:endParaRPr>
          </a:p>
          <a:p>
            <a:pPr algn="ctr"/>
            <a:endParaRPr lang="fr-FR" sz="1600" dirty="0"/>
          </a:p>
          <a:p>
            <a:pPr algn="ctr"/>
            <a:endParaRPr lang="fr-FR" sz="1600" b="1" dirty="0">
              <a:solidFill>
                <a:srgbClr val="00B0F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D480A1-741A-9526-A736-1F96BAA2A09D}"/>
              </a:ext>
            </a:extLst>
          </p:cNvPr>
          <p:cNvSpPr txBox="1"/>
          <p:nvPr/>
        </p:nvSpPr>
        <p:spPr>
          <a:xfrm>
            <a:off x="7760464" y="4764853"/>
            <a:ext cx="36935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600" b="1" i="1" dirty="0"/>
              <a:t>toute arrivée tardive</a:t>
            </a:r>
            <a:r>
              <a:rPr lang="fr-FR" sz="1600" i="1" dirty="0"/>
              <a:t>, </a:t>
            </a:r>
            <a:r>
              <a:rPr lang="fr-FR" sz="1600" b="1" i="1" dirty="0"/>
              <a:t>départ anticipé </a:t>
            </a:r>
            <a:r>
              <a:rPr lang="fr-FR" sz="1600" i="1" dirty="0"/>
              <a:t>ou </a:t>
            </a:r>
            <a:r>
              <a:rPr lang="fr-FR" sz="1600" b="1" i="1" dirty="0"/>
              <a:t>absence non justifiée </a:t>
            </a:r>
            <a:r>
              <a:rPr lang="fr-FR" sz="1600" i="1" dirty="0"/>
              <a:t>bloque l’accès à la deuxième chance, </a:t>
            </a:r>
            <a:br>
              <a:rPr lang="fr-FR" sz="1600" i="1" dirty="0"/>
            </a:br>
            <a:r>
              <a:rPr lang="fr-FR" sz="1600" i="1" dirty="0"/>
              <a:t>et même en cas de validation, une alerte est notifiée au jury</a:t>
            </a:r>
          </a:p>
        </p:txBody>
      </p:sp>
    </p:spTree>
    <p:extLst>
      <p:ext uri="{BB962C8B-B14F-4D97-AF65-F5344CB8AC3E}">
        <p14:creationId xmlns:p14="http://schemas.microsoft.com/office/powerpoint/2010/main" val="292340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B8D6B-6930-21E0-9885-A410A071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E1835D-1337-EE65-DC44-6DB174786ED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F2F49C-86DC-A66F-4B98-9EB7E87DDD8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 / </a:t>
            </a:r>
            <a:r>
              <a:rPr lang="fr-FR" sz="2400" dirty="0"/>
              <a:t>DEROULEMENT 2025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F5CC5-8CBC-8E4D-84BD-CFD88C3FD729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3E55246-5AC7-8877-388E-96CF88A71B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53F98B-D52E-912B-27F5-B0115A0D071C}"/>
              </a:ext>
            </a:extLst>
          </p:cNvPr>
          <p:cNvSpPr/>
          <p:nvPr/>
        </p:nvSpPr>
        <p:spPr>
          <a:xfrm>
            <a:off x="681196" y="1741170"/>
            <a:ext cx="882333" cy="4368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B4F5F2-68DB-624E-B0CD-2F1103DE4893}"/>
              </a:ext>
            </a:extLst>
          </p:cNvPr>
          <p:cNvSpPr/>
          <p:nvPr/>
        </p:nvSpPr>
        <p:spPr>
          <a:xfrm>
            <a:off x="1676876" y="1741170"/>
            <a:ext cx="882333" cy="4368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ADEFD-5010-AA0F-D0C3-272D06D03465}"/>
              </a:ext>
            </a:extLst>
          </p:cNvPr>
          <p:cNvSpPr/>
          <p:nvPr/>
        </p:nvSpPr>
        <p:spPr>
          <a:xfrm>
            <a:off x="2672556" y="1741170"/>
            <a:ext cx="882333" cy="4368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3555E-E2C0-4FF4-C086-24748FBD662C}"/>
              </a:ext>
            </a:extLst>
          </p:cNvPr>
          <p:cNvSpPr/>
          <p:nvPr/>
        </p:nvSpPr>
        <p:spPr>
          <a:xfrm>
            <a:off x="3668236" y="1741170"/>
            <a:ext cx="882333" cy="4368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B6AE3E-0ED9-2EDC-2FBF-D9B67B9DBD8F}"/>
              </a:ext>
            </a:extLst>
          </p:cNvPr>
          <p:cNvSpPr/>
          <p:nvPr/>
        </p:nvSpPr>
        <p:spPr>
          <a:xfrm>
            <a:off x="4663916" y="1741170"/>
            <a:ext cx="882333" cy="4368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73805-79EC-BF93-2F01-8C4C0906F729}"/>
              </a:ext>
            </a:extLst>
          </p:cNvPr>
          <p:cNvSpPr/>
          <p:nvPr/>
        </p:nvSpPr>
        <p:spPr>
          <a:xfrm>
            <a:off x="5659596" y="1741170"/>
            <a:ext cx="882333" cy="4368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8076F3-F71D-B410-56E5-E7B38AAE3F7A}"/>
              </a:ext>
            </a:extLst>
          </p:cNvPr>
          <p:cNvSpPr/>
          <p:nvPr/>
        </p:nvSpPr>
        <p:spPr>
          <a:xfrm>
            <a:off x="7996827" y="1741170"/>
            <a:ext cx="882333" cy="4368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TDC1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DA3FE9-CFF4-F0C8-6B73-5D0D66AE4FE1}"/>
              </a:ext>
            </a:extLst>
          </p:cNvPr>
          <p:cNvSpPr/>
          <p:nvPr/>
        </p:nvSpPr>
        <p:spPr>
          <a:xfrm>
            <a:off x="8992507" y="1741170"/>
            <a:ext cx="882333" cy="4368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TDC2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31EABB-1494-D6D2-AB7F-8E444A53262D}"/>
              </a:ext>
            </a:extLst>
          </p:cNvPr>
          <p:cNvSpPr/>
          <p:nvPr/>
        </p:nvSpPr>
        <p:spPr>
          <a:xfrm>
            <a:off x="1300322" y="2771775"/>
            <a:ext cx="1604804" cy="350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TP1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212508-71D6-4543-1D50-EE9F266F5A80}"/>
              </a:ext>
            </a:extLst>
          </p:cNvPr>
          <p:cNvSpPr/>
          <p:nvPr/>
        </p:nvSpPr>
        <p:spPr>
          <a:xfrm>
            <a:off x="3070542" y="2771775"/>
            <a:ext cx="1604804" cy="350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TP2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C46B34-5724-0879-5F85-F8617C05FED2}"/>
              </a:ext>
            </a:extLst>
          </p:cNvPr>
          <p:cNvSpPr/>
          <p:nvPr/>
        </p:nvSpPr>
        <p:spPr>
          <a:xfrm>
            <a:off x="4840763" y="2771775"/>
            <a:ext cx="1604804" cy="350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TP3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8E6636-BC5E-818C-DED6-58F3724295AC}"/>
              </a:ext>
            </a:extLst>
          </p:cNvPr>
          <p:cNvSpPr/>
          <p:nvPr/>
        </p:nvSpPr>
        <p:spPr>
          <a:xfrm>
            <a:off x="8381203" y="2771775"/>
            <a:ext cx="1604804" cy="350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TP5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A4BCA8-B066-1A7F-8D19-7E93EEE5A495}"/>
              </a:ext>
            </a:extLst>
          </p:cNvPr>
          <p:cNvSpPr/>
          <p:nvPr/>
        </p:nvSpPr>
        <p:spPr>
          <a:xfrm>
            <a:off x="10151423" y="2771775"/>
            <a:ext cx="1604804" cy="350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TP6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4898E89-89A8-4A14-9EA6-BAB10C022747}"/>
              </a:ext>
            </a:extLst>
          </p:cNvPr>
          <p:cNvSpPr/>
          <p:nvPr/>
        </p:nvSpPr>
        <p:spPr>
          <a:xfrm>
            <a:off x="4847184" y="3146348"/>
            <a:ext cx="3342048" cy="160590"/>
          </a:xfrm>
          <a:prstGeom prst="rect">
            <a:avLst/>
          </a:prstGeom>
          <a:solidFill>
            <a:srgbClr val="0070C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AUTO-EVALUATION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7C4DD65-B943-6C4C-0D9B-53EE77ED952C}"/>
              </a:ext>
            </a:extLst>
          </p:cNvPr>
          <p:cNvSpPr/>
          <p:nvPr/>
        </p:nvSpPr>
        <p:spPr>
          <a:xfrm>
            <a:off x="8381202" y="3141156"/>
            <a:ext cx="1584705" cy="169745"/>
          </a:xfrm>
          <a:prstGeom prst="rect">
            <a:avLst/>
          </a:prstGeom>
          <a:solidFill>
            <a:srgbClr val="0070C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ACT. EN EQUIPE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51600-8A62-9B14-975F-12332409E814}"/>
              </a:ext>
            </a:extLst>
          </p:cNvPr>
          <p:cNvSpPr/>
          <p:nvPr/>
        </p:nvSpPr>
        <p:spPr>
          <a:xfrm rot="5400000">
            <a:off x="549313" y="3378963"/>
            <a:ext cx="261569" cy="921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600" b="1" dirty="0"/>
              <a:t>BLOC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8337A-D25E-8A4A-F94E-4AE28C8675D1}"/>
              </a:ext>
            </a:extLst>
          </p:cNvPr>
          <p:cNvSpPr/>
          <p:nvPr/>
        </p:nvSpPr>
        <p:spPr>
          <a:xfrm rot="5400000">
            <a:off x="561268" y="4190917"/>
            <a:ext cx="261569" cy="921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600" b="1" dirty="0"/>
              <a:t>BLOC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95F9B1-7190-2961-0096-3CCA33C0998D}"/>
              </a:ext>
            </a:extLst>
          </p:cNvPr>
          <p:cNvSpPr/>
          <p:nvPr/>
        </p:nvSpPr>
        <p:spPr>
          <a:xfrm rot="5400000">
            <a:off x="567388" y="5131199"/>
            <a:ext cx="261569" cy="921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600" b="1" dirty="0"/>
              <a:t>BLOC 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20E5FB-633D-430B-A296-7A29544641C8}"/>
              </a:ext>
            </a:extLst>
          </p:cNvPr>
          <p:cNvSpPr/>
          <p:nvPr/>
        </p:nvSpPr>
        <p:spPr>
          <a:xfrm rot="5400000">
            <a:off x="567389" y="5681637"/>
            <a:ext cx="261569" cy="921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600" b="1" dirty="0"/>
              <a:t>BLOC 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41606B-01B4-37D5-0214-B7A920E5CEFB}"/>
              </a:ext>
            </a:extLst>
          </p:cNvPr>
          <p:cNvSpPr/>
          <p:nvPr/>
        </p:nvSpPr>
        <p:spPr>
          <a:xfrm>
            <a:off x="8381203" y="3648948"/>
            <a:ext cx="1604804" cy="365751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1F60FC-2E70-E97D-5A05-9E8C5BFAE38C}"/>
              </a:ext>
            </a:extLst>
          </p:cNvPr>
          <p:cNvSpPr/>
          <p:nvPr/>
        </p:nvSpPr>
        <p:spPr>
          <a:xfrm>
            <a:off x="3059112" y="3653070"/>
            <a:ext cx="1604804" cy="3616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9DFC2F-BA61-62C6-C44A-676952D2E0BD}"/>
              </a:ext>
            </a:extLst>
          </p:cNvPr>
          <p:cNvSpPr/>
          <p:nvPr/>
        </p:nvSpPr>
        <p:spPr>
          <a:xfrm>
            <a:off x="1298788" y="3653068"/>
            <a:ext cx="1604804" cy="36163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2CE3BCA-C327-46BA-BE36-D5A9CEB843DC}"/>
              </a:ext>
            </a:extLst>
          </p:cNvPr>
          <p:cNvSpPr txBox="1"/>
          <p:nvPr/>
        </p:nvSpPr>
        <p:spPr>
          <a:xfrm>
            <a:off x="1392501" y="3718455"/>
            <a:ext cx="1428596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900" dirty="0"/>
              <a:t>Caractérisation statique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FC98884-FD30-0C43-1235-8A5F8FA365D0}"/>
              </a:ext>
            </a:extLst>
          </p:cNvPr>
          <p:cNvSpPr txBox="1"/>
          <p:nvPr/>
        </p:nvSpPr>
        <p:spPr>
          <a:xfrm>
            <a:off x="3537756" y="3718455"/>
            <a:ext cx="670376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900" dirty="0"/>
              <a:t>Mode XY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19885F-4E14-458A-4E51-BBA050F429FD}"/>
              </a:ext>
            </a:extLst>
          </p:cNvPr>
          <p:cNvSpPr/>
          <p:nvPr/>
        </p:nvSpPr>
        <p:spPr>
          <a:xfrm>
            <a:off x="3059112" y="4374567"/>
            <a:ext cx="1604804" cy="58433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A2756A-9981-68AC-AD32-919F3BC14A2F}"/>
              </a:ext>
            </a:extLst>
          </p:cNvPr>
          <p:cNvSpPr/>
          <p:nvPr/>
        </p:nvSpPr>
        <p:spPr>
          <a:xfrm>
            <a:off x="1295395" y="5962194"/>
            <a:ext cx="3368521" cy="44333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Cahier de laboratoire (numérique) / Validation des résultats et des protocoles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17F1DE-C9F0-77E0-9E2E-B6206A341723}"/>
              </a:ext>
            </a:extLst>
          </p:cNvPr>
          <p:cNvSpPr/>
          <p:nvPr/>
        </p:nvSpPr>
        <p:spPr>
          <a:xfrm>
            <a:off x="1295291" y="4374567"/>
            <a:ext cx="1604804" cy="58433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822E57-D5CA-4754-3A5F-EF21EB67ED3C}"/>
              </a:ext>
            </a:extLst>
          </p:cNvPr>
          <p:cNvSpPr/>
          <p:nvPr/>
        </p:nvSpPr>
        <p:spPr>
          <a:xfrm>
            <a:off x="4847185" y="4369784"/>
            <a:ext cx="3368521" cy="58433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3D6688-DD82-4A34-1D2F-CE148C30FF34}"/>
              </a:ext>
            </a:extLst>
          </p:cNvPr>
          <p:cNvSpPr/>
          <p:nvPr/>
        </p:nvSpPr>
        <p:spPr>
          <a:xfrm>
            <a:off x="4847184" y="5384181"/>
            <a:ext cx="3368521" cy="3616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72E8D65-33AD-0E51-25A5-07AEED3EC015}"/>
              </a:ext>
            </a:extLst>
          </p:cNvPr>
          <p:cNvSpPr/>
          <p:nvPr/>
        </p:nvSpPr>
        <p:spPr>
          <a:xfrm>
            <a:off x="4847184" y="5958393"/>
            <a:ext cx="3368521" cy="44333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Compte-rendu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CB988A-F32A-A63B-220B-98DCC65B6409}"/>
              </a:ext>
            </a:extLst>
          </p:cNvPr>
          <p:cNvSpPr/>
          <p:nvPr/>
        </p:nvSpPr>
        <p:spPr>
          <a:xfrm>
            <a:off x="8381203" y="4377187"/>
            <a:ext cx="1604804" cy="581718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38CC100-220F-3C98-02F7-230E4A413BB8}"/>
              </a:ext>
            </a:extLst>
          </p:cNvPr>
          <p:cNvSpPr/>
          <p:nvPr/>
        </p:nvSpPr>
        <p:spPr>
          <a:xfrm>
            <a:off x="10158646" y="3648948"/>
            <a:ext cx="1604804" cy="209686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Transmission par la lumière (AM)</a:t>
            </a:r>
          </a:p>
          <a:p>
            <a:pPr algn="ctr"/>
            <a:r>
              <a:rPr lang="fr-FR" sz="1000" i="1" dirty="0">
                <a:solidFill>
                  <a:srgbClr val="0070C0"/>
                </a:solidFill>
              </a:rPr>
              <a:t>ou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Régulation Température (numérique)</a:t>
            </a:r>
          </a:p>
          <a:p>
            <a:pPr algn="ctr"/>
            <a:r>
              <a:rPr lang="fr-FR" sz="1100" i="1" dirty="0">
                <a:solidFill>
                  <a:srgbClr val="0070C0"/>
                </a:solidFill>
              </a:rPr>
              <a:t>ou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Retour sur Photodétection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202466-CA31-1B4A-5000-AF439F96AEE5}"/>
              </a:ext>
            </a:extLst>
          </p:cNvPr>
          <p:cNvSpPr/>
          <p:nvPr/>
        </p:nvSpPr>
        <p:spPr>
          <a:xfrm>
            <a:off x="8371152" y="5386664"/>
            <a:ext cx="1604804" cy="35052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Choisir / Adapter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68BFAF3-6924-A133-CBB1-4CA188BBA0C8}"/>
              </a:ext>
            </a:extLst>
          </p:cNvPr>
          <p:cNvSpPr/>
          <p:nvPr/>
        </p:nvSpPr>
        <p:spPr>
          <a:xfrm>
            <a:off x="8371152" y="5958393"/>
            <a:ext cx="1604804" cy="44596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Présentation</a:t>
            </a:r>
            <a:br>
              <a:rPr lang="fr-FR" sz="1200" dirty="0">
                <a:solidFill>
                  <a:schemeClr val="tx1"/>
                </a:solidFill>
              </a:rPr>
            </a:br>
            <a:r>
              <a:rPr lang="fr-FR" sz="1200" dirty="0">
                <a:solidFill>
                  <a:schemeClr val="tx1"/>
                </a:solidFill>
              </a:rPr>
              <a:t>Poster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58647736-18AE-7586-503E-AC97F745D0AB}"/>
              </a:ext>
            </a:extLst>
          </p:cNvPr>
          <p:cNvSpPr txBox="1"/>
          <p:nvPr/>
        </p:nvSpPr>
        <p:spPr>
          <a:xfrm>
            <a:off x="1591272" y="4673504"/>
            <a:ext cx="1031051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900" dirty="0"/>
              <a:t>Bande-passante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88B547D5-3E08-E299-9DF1-55EC3EE0B9A4}"/>
              </a:ext>
            </a:extLst>
          </p:cNvPr>
          <p:cNvSpPr txBox="1"/>
          <p:nvPr/>
        </p:nvSpPr>
        <p:spPr>
          <a:xfrm>
            <a:off x="7059254" y="4685533"/>
            <a:ext cx="1037463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900" dirty="0"/>
              <a:t>Balayage rapide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14AEF375-A9CC-D24F-0DAB-4F8632EFB27C}"/>
              </a:ext>
            </a:extLst>
          </p:cNvPr>
          <p:cNvSpPr txBox="1"/>
          <p:nvPr/>
        </p:nvSpPr>
        <p:spPr>
          <a:xfrm>
            <a:off x="6483616" y="4416944"/>
            <a:ext cx="1151277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900" dirty="0"/>
              <a:t>Réponse indicielle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68BBAFAF-E824-C5CB-FA8B-A430FBC90747}"/>
              </a:ext>
            </a:extLst>
          </p:cNvPr>
          <p:cNvSpPr txBox="1"/>
          <p:nvPr/>
        </p:nvSpPr>
        <p:spPr>
          <a:xfrm>
            <a:off x="3547966" y="5431302"/>
            <a:ext cx="593432" cy="2462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dirty="0"/>
              <a:t>Source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62EC8C5-92A5-3996-D9AB-BB0751283CD7}"/>
              </a:ext>
            </a:extLst>
          </p:cNvPr>
          <p:cNvSpPr/>
          <p:nvPr/>
        </p:nvSpPr>
        <p:spPr>
          <a:xfrm>
            <a:off x="6600852" y="2771775"/>
            <a:ext cx="1604804" cy="3505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TP4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DDD8C5A-BB60-754E-DC16-98D1B15C2451}"/>
              </a:ext>
            </a:extLst>
          </p:cNvPr>
          <p:cNvSpPr txBox="1"/>
          <p:nvPr/>
        </p:nvSpPr>
        <p:spPr>
          <a:xfrm>
            <a:off x="3171260" y="4416944"/>
            <a:ext cx="1346844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900" dirty="0"/>
              <a:t>Réponse fréquentielle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8DAECB7-87AD-71E7-1FAA-950EDD5A146F}"/>
              </a:ext>
            </a:extLst>
          </p:cNvPr>
          <p:cNvSpPr txBox="1"/>
          <p:nvPr/>
        </p:nvSpPr>
        <p:spPr>
          <a:xfrm>
            <a:off x="1433375" y="4416944"/>
            <a:ext cx="1346844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900" dirty="0"/>
              <a:t>Réponse fréquentielle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559A381F-C816-AAA9-FB91-3C84046017A9}"/>
              </a:ext>
            </a:extLst>
          </p:cNvPr>
          <p:cNvSpPr/>
          <p:nvPr/>
        </p:nvSpPr>
        <p:spPr>
          <a:xfrm>
            <a:off x="3134043" y="3402587"/>
            <a:ext cx="420846" cy="16059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/>
              <a:t>LED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3F1D77E0-18BD-BDB7-C643-EA41D03E2C8E}"/>
              </a:ext>
            </a:extLst>
          </p:cNvPr>
          <p:cNvSpPr/>
          <p:nvPr/>
        </p:nvSpPr>
        <p:spPr>
          <a:xfrm>
            <a:off x="1351997" y="3408524"/>
            <a:ext cx="1065200" cy="16382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PhotoDiode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7133B409-F495-B402-5FA1-10D56533770B}"/>
              </a:ext>
            </a:extLst>
          </p:cNvPr>
          <p:cNvSpPr/>
          <p:nvPr/>
        </p:nvSpPr>
        <p:spPr>
          <a:xfrm>
            <a:off x="1360837" y="4114031"/>
            <a:ext cx="460869" cy="177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ALI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0BC6D80-A24D-7FDF-C41D-870411BB55C3}"/>
              </a:ext>
            </a:extLst>
          </p:cNvPr>
          <p:cNvSpPr/>
          <p:nvPr/>
        </p:nvSpPr>
        <p:spPr>
          <a:xfrm>
            <a:off x="4853559" y="3660757"/>
            <a:ext cx="3342048" cy="365751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78B2635-9C2B-8BB6-FABB-89BCD1E2BFA8}"/>
              </a:ext>
            </a:extLst>
          </p:cNvPr>
          <p:cNvSpPr/>
          <p:nvPr/>
        </p:nvSpPr>
        <p:spPr>
          <a:xfrm>
            <a:off x="1884596" y="4114030"/>
            <a:ext cx="1174515" cy="17786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Ampli Inverseur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CBB8FAC3-93F7-9B3D-34D4-100C64D6BDD4}"/>
              </a:ext>
            </a:extLst>
          </p:cNvPr>
          <p:cNvSpPr txBox="1"/>
          <p:nvPr/>
        </p:nvSpPr>
        <p:spPr>
          <a:xfrm>
            <a:off x="4961964" y="4416944"/>
            <a:ext cx="1346844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900" dirty="0"/>
              <a:t>Réponse fréquentielle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9AE1A704-6FA6-9223-E95C-527BA8EC2E87}"/>
              </a:ext>
            </a:extLst>
          </p:cNvPr>
          <p:cNvSpPr txBox="1"/>
          <p:nvPr/>
        </p:nvSpPr>
        <p:spPr>
          <a:xfrm>
            <a:off x="5127639" y="4666503"/>
            <a:ext cx="1031051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900" dirty="0"/>
              <a:t>Bande-passante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568C3647-A619-88A3-DD28-E873C7DB2A5F}"/>
              </a:ext>
            </a:extLst>
          </p:cNvPr>
          <p:cNvSpPr txBox="1"/>
          <p:nvPr/>
        </p:nvSpPr>
        <p:spPr>
          <a:xfrm>
            <a:off x="1722717" y="5431302"/>
            <a:ext cx="768159" cy="2462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dirty="0"/>
              <a:t>Détecteur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68E5376-3A4A-923F-568F-DD4C749A09B7}"/>
              </a:ext>
            </a:extLst>
          </p:cNvPr>
          <p:cNvSpPr/>
          <p:nvPr/>
        </p:nvSpPr>
        <p:spPr>
          <a:xfrm>
            <a:off x="1360836" y="5118317"/>
            <a:ext cx="1228365" cy="17786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Détecteur Simple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950ADD-5E86-F50F-736B-9EDB70F02A29}"/>
              </a:ext>
            </a:extLst>
          </p:cNvPr>
          <p:cNvSpPr/>
          <p:nvPr/>
        </p:nvSpPr>
        <p:spPr>
          <a:xfrm>
            <a:off x="1299765" y="3150311"/>
            <a:ext cx="3375581" cy="160590"/>
          </a:xfrm>
          <a:prstGeom prst="rect">
            <a:avLst/>
          </a:prstGeom>
          <a:solidFill>
            <a:srgbClr val="0070C0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VALIDATION MISSIONS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9407C0D-735F-AD7C-F95B-EA1513C3BE97}"/>
              </a:ext>
            </a:extLst>
          </p:cNvPr>
          <p:cNvSpPr/>
          <p:nvPr/>
        </p:nvSpPr>
        <p:spPr>
          <a:xfrm>
            <a:off x="3113721" y="5118316"/>
            <a:ext cx="1228365" cy="17786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Emetteur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8533FA-2426-D024-9BF9-A44C54B454A6}"/>
              </a:ext>
            </a:extLst>
          </p:cNvPr>
          <p:cNvSpPr/>
          <p:nvPr/>
        </p:nvSpPr>
        <p:spPr>
          <a:xfrm>
            <a:off x="3065592" y="5384181"/>
            <a:ext cx="1604804" cy="3616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4648D7-9C54-EA31-7D9F-9B4DF4853150}"/>
              </a:ext>
            </a:extLst>
          </p:cNvPr>
          <p:cNvSpPr/>
          <p:nvPr/>
        </p:nvSpPr>
        <p:spPr>
          <a:xfrm>
            <a:off x="1305497" y="5384181"/>
            <a:ext cx="1604804" cy="3616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FF5F17E-F760-B13E-2DE1-35876C2EB774}"/>
              </a:ext>
            </a:extLst>
          </p:cNvPr>
          <p:cNvSpPr txBox="1"/>
          <p:nvPr/>
        </p:nvSpPr>
        <p:spPr>
          <a:xfrm>
            <a:off x="7153090" y="5447186"/>
            <a:ext cx="593432" cy="2462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dirty="0"/>
              <a:t>Source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D6C1CFF-EEB4-A69B-595F-1A1FD35A1D06}"/>
              </a:ext>
            </a:extLst>
          </p:cNvPr>
          <p:cNvSpPr txBox="1"/>
          <p:nvPr/>
        </p:nvSpPr>
        <p:spPr>
          <a:xfrm>
            <a:off x="5327841" y="5447186"/>
            <a:ext cx="768159" cy="24622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000" dirty="0"/>
              <a:t>Détecteur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8CC2AC60-DDFB-8436-AB60-E07F3026105B}"/>
              </a:ext>
            </a:extLst>
          </p:cNvPr>
          <p:cNvSpPr/>
          <p:nvPr/>
        </p:nvSpPr>
        <p:spPr>
          <a:xfrm>
            <a:off x="4867635" y="5109917"/>
            <a:ext cx="1228365" cy="17786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Détecteur Suiveur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307CA6BC-ECDD-45AC-13F2-85ABD089F886}"/>
              </a:ext>
            </a:extLst>
          </p:cNvPr>
          <p:cNvSpPr/>
          <p:nvPr/>
        </p:nvSpPr>
        <p:spPr>
          <a:xfrm>
            <a:off x="6224229" y="5105857"/>
            <a:ext cx="1772598" cy="17786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Détecteur Transimpédance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E7E590-A4CD-D9D4-B9E3-3EC83EFF3470}"/>
              </a:ext>
            </a:extLst>
          </p:cNvPr>
          <p:cNvSpPr/>
          <p:nvPr/>
        </p:nvSpPr>
        <p:spPr>
          <a:xfrm>
            <a:off x="10158645" y="5958393"/>
            <a:ext cx="1604804" cy="443335"/>
          </a:xfrm>
          <a:prstGeom prst="rect">
            <a:avLst/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58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B9867713-8759-3B46-22A3-2162D267D1D8}"/>
              </a:ext>
            </a:extLst>
          </p:cNvPr>
          <p:cNvSpPr txBox="1"/>
          <p:nvPr/>
        </p:nvSpPr>
        <p:spPr>
          <a:xfrm>
            <a:off x="619120" y="2454847"/>
            <a:ext cx="5198281" cy="1569660"/>
          </a:xfrm>
          <a:prstGeom prst="rect">
            <a:avLst/>
          </a:prstGeom>
          <a:solidFill>
            <a:schemeClr val="bg1">
              <a:alpha val="30196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200" dirty="0"/>
              <a:t>Lister les paramètres importants du composant à partir d’une documentation technique fournie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Choisir les paramètres des instruments de mesures et des composants de protection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Tracer la caractéristique statique à l’aide </a:t>
            </a:r>
          </a:p>
          <a:p>
            <a:pPr marL="742950" lvl="1" indent="-285750">
              <a:buFontTx/>
              <a:buChar char="-"/>
            </a:pPr>
            <a:r>
              <a:rPr lang="fr-FR" sz="1200" dirty="0"/>
              <a:t>d’un multimètre</a:t>
            </a:r>
          </a:p>
          <a:p>
            <a:pPr marL="742950" lvl="1" indent="-285750">
              <a:buFontTx/>
              <a:buChar char="-"/>
            </a:pPr>
            <a:r>
              <a:rPr lang="fr-FR" sz="1200" dirty="0"/>
              <a:t>d’un oscilloscope (mode XY)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Décrire le fonctionnement d’un montage à diodes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619123" y="1838805"/>
            <a:ext cx="5198278" cy="523220"/>
          </a:xfrm>
          <a:prstGeom prst="rect">
            <a:avLst/>
          </a:prstGeom>
          <a:solidFill>
            <a:srgbClr val="00B0F0">
              <a:alpha val="30196"/>
            </a:srgbClr>
          </a:solidFill>
        </p:spPr>
        <p:txBody>
          <a:bodyPr wrap="square">
            <a:spAutoFit/>
          </a:bodyPr>
          <a:lstStyle/>
          <a:p>
            <a:r>
              <a:rPr lang="fr-FR" sz="1400" b="1" dirty="0"/>
              <a:t>caractériser un dipôle </a:t>
            </a:r>
            <a:r>
              <a:rPr lang="fr-FR" sz="1400" dirty="0"/>
              <a:t>(linéaire ou non-linéaire) </a:t>
            </a:r>
            <a:r>
              <a:rPr lang="fr-FR" sz="1400" b="1" dirty="0"/>
              <a:t>statiquement</a:t>
            </a:r>
            <a:r>
              <a:rPr lang="fr-FR" sz="1400" dirty="0"/>
              <a:t> et en </a:t>
            </a:r>
            <a:r>
              <a:rPr lang="fr-FR" sz="1400" b="1" dirty="0"/>
              <a:t>déduire ses zones de fonctionnement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5D4FA-47CC-696E-1C6A-AD6B24FCD8F8}"/>
              </a:ext>
            </a:extLst>
          </p:cNvPr>
          <p:cNvSpPr/>
          <p:nvPr/>
        </p:nvSpPr>
        <p:spPr>
          <a:xfrm>
            <a:off x="619124" y="1556398"/>
            <a:ext cx="5198277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/>
              <a:t>BLOC 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23462BA-E8A0-D3C0-9722-1B7BCD561485}"/>
              </a:ext>
            </a:extLst>
          </p:cNvPr>
          <p:cNvSpPr txBox="1"/>
          <p:nvPr/>
        </p:nvSpPr>
        <p:spPr>
          <a:xfrm>
            <a:off x="6374599" y="1838805"/>
            <a:ext cx="5198278" cy="523220"/>
          </a:xfrm>
          <a:prstGeom prst="rect">
            <a:avLst/>
          </a:prstGeom>
          <a:solidFill>
            <a:srgbClr val="00B0F0">
              <a:alpha val="30196"/>
            </a:srgbClr>
          </a:solidFill>
        </p:spPr>
        <p:txBody>
          <a:bodyPr wrap="square">
            <a:spAutoFit/>
          </a:bodyPr>
          <a:lstStyle/>
          <a:p>
            <a:r>
              <a:rPr lang="fr-FR" sz="1400" b="1" dirty="0"/>
              <a:t>caractériser un système linéaire </a:t>
            </a:r>
            <a:r>
              <a:rPr lang="fr-FR" sz="1400" dirty="0"/>
              <a:t>dans les domaines temporel et fréquentiel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2CA0C4C-24DC-C940-BCE0-4FBE38E80D4F}"/>
              </a:ext>
            </a:extLst>
          </p:cNvPr>
          <p:cNvSpPr txBox="1"/>
          <p:nvPr/>
        </p:nvSpPr>
        <p:spPr>
          <a:xfrm>
            <a:off x="619122" y="4406527"/>
            <a:ext cx="10953753" cy="307777"/>
          </a:xfrm>
          <a:prstGeom prst="rect">
            <a:avLst/>
          </a:prstGeom>
          <a:solidFill>
            <a:srgbClr val="00B0F0">
              <a:alpha val="30196"/>
            </a:srgbClr>
          </a:solidFill>
        </p:spPr>
        <p:txBody>
          <a:bodyPr wrap="square">
            <a:spAutoFit/>
          </a:bodyPr>
          <a:lstStyle/>
          <a:p>
            <a:r>
              <a:rPr lang="fr-FR" sz="1400" b="1" dirty="0"/>
              <a:t>mettre en œuvre des montages de photodétection </a:t>
            </a:r>
            <a:r>
              <a:rPr lang="fr-FR" sz="1400" dirty="0"/>
              <a:t>et de </a:t>
            </a:r>
            <a:r>
              <a:rPr lang="fr-FR" sz="1400" b="1" dirty="0"/>
              <a:t>comparer leurs performances fréquentielles et temporelles</a:t>
            </a:r>
            <a:endParaRPr lang="fr-FR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E0D320-27B1-2881-C88A-4FAF3A582B44}"/>
              </a:ext>
            </a:extLst>
          </p:cNvPr>
          <p:cNvSpPr txBox="1"/>
          <p:nvPr/>
        </p:nvSpPr>
        <p:spPr>
          <a:xfrm>
            <a:off x="619121" y="5790998"/>
            <a:ext cx="10953753" cy="307777"/>
          </a:xfrm>
          <a:prstGeom prst="rect">
            <a:avLst/>
          </a:prstGeom>
          <a:solidFill>
            <a:srgbClr val="00B0F0">
              <a:alpha val="30196"/>
            </a:srgbClr>
          </a:solidFill>
        </p:spPr>
        <p:txBody>
          <a:bodyPr wrap="square">
            <a:spAutoFit/>
          </a:bodyPr>
          <a:lstStyle/>
          <a:p>
            <a:r>
              <a:rPr lang="fr-FR" sz="1400" b="1" dirty="0"/>
              <a:t>documenter un travail scientifique/technique </a:t>
            </a:r>
            <a:endParaRPr lang="fr-FR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5F0E32-65CB-6D71-C67B-4F7581C0B635}"/>
              </a:ext>
            </a:extLst>
          </p:cNvPr>
          <p:cNvSpPr/>
          <p:nvPr/>
        </p:nvSpPr>
        <p:spPr>
          <a:xfrm>
            <a:off x="6374599" y="1556398"/>
            <a:ext cx="5198277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/>
              <a:t>BLOC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EA838A-85D3-94D5-EF75-9C70DEAFD9BE}"/>
              </a:ext>
            </a:extLst>
          </p:cNvPr>
          <p:cNvSpPr/>
          <p:nvPr/>
        </p:nvSpPr>
        <p:spPr>
          <a:xfrm>
            <a:off x="619123" y="4116281"/>
            <a:ext cx="10953753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/>
              <a:t>BLOC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2C34EE-5C3A-80C1-A434-E5DF596CC3E3}"/>
              </a:ext>
            </a:extLst>
          </p:cNvPr>
          <p:cNvSpPr/>
          <p:nvPr/>
        </p:nvSpPr>
        <p:spPr>
          <a:xfrm>
            <a:off x="619122" y="5508066"/>
            <a:ext cx="10953753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1600" b="1" dirty="0"/>
              <a:t>BLOC 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31485A-5112-A21D-5FCC-F0C5CF44140D}"/>
              </a:ext>
            </a:extLst>
          </p:cNvPr>
          <p:cNvSpPr/>
          <p:nvPr/>
        </p:nvSpPr>
        <p:spPr>
          <a:xfrm>
            <a:off x="4569508" y="3833349"/>
            <a:ext cx="432845" cy="1106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TD4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68A00A-9585-DF1B-09C4-370F1A76D364}"/>
              </a:ext>
            </a:extLst>
          </p:cNvPr>
          <p:cNvSpPr txBox="1"/>
          <p:nvPr/>
        </p:nvSpPr>
        <p:spPr>
          <a:xfrm>
            <a:off x="6374596" y="2466622"/>
            <a:ext cx="5198278" cy="1569660"/>
          </a:xfrm>
          <a:prstGeom prst="rect">
            <a:avLst/>
          </a:prstGeom>
          <a:solidFill>
            <a:schemeClr val="bg1">
              <a:alpha val="30196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200" dirty="0"/>
              <a:t>Calculer une fonction de transfert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Tracer l’allure d’une réponse en fréquence RF (balayage)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Tracer un digramme de Bode en gain à l’aide :</a:t>
            </a:r>
          </a:p>
          <a:p>
            <a:pPr marL="742950" lvl="1" indent="-285750">
              <a:buFontTx/>
              <a:buChar char="-"/>
            </a:pPr>
            <a:r>
              <a:rPr lang="fr-FR" sz="1200" dirty="0"/>
              <a:t>d’un oscilloscope</a:t>
            </a:r>
          </a:p>
          <a:p>
            <a:pPr marL="742950" lvl="1" indent="-285750">
              <a:buFontTx/>
              <a:buChar char="-"/>
            </a:pPr>
            <a:r>
              <a:rPr lang="fr-FR" sz="1200" dirty="0"/>
              <a:t>d’un dB mètre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Mesurer un déphasage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Tracer une réponse indicielle (R </a:t>
            </a:r>
            <a:r>
              <a:rPr lang="fr-FR" sz="1200" dirty="0" err="1"/>
              <a:t>Ind</a:t>
            </a:r>
            <a:r>
              <a:rPr lang="fr-FR" sz="12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Modéliser un système à partir d’une RF ou d’une </a:t>
            </a:r>
            <a:r>
              <a:rPr lang="fr-FR" sz="1200" dirty="0" err="1"/>
              <a:t>RInd</a:t>
            </a:r>
            <a:endParaRPr lang="fr-FR" sz="1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B51350-1DE0-680C-3C7C-37D7C5746A18}"/>
              </a:ext>
            </a:extLst>
          </p:cNvPr>
          <p:cNvSpPr txBox="1"/>
          <p:nvPr/>
        </p:nvSpPr>
        <p:spPr>
          <a:xfrm>
            <a:off x="619119" y="4725982"/>
            <a:ext cx="10953753" cy="646331"/>
          </a:xfrm>
          <a:prstGeom prst="rect">
            <a:avLst/>
          </a:prstGeom>
          <a:solidFill>
            <a:schemeClr val="bg1">
              <a:alpha val="30196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200" dirty="0"/>
              <a:t>Réaliser un circuit d’émission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Caractériser un montage de photodétection (simple, suiveur, </a:t>
            </a:r>
            <a:r>
              <a:rPr lang="fr-FR" sz="1200" dirty="0" err="1"/>
              <a:t>transimpédance</a:t>
            </a:r>
            <a:r>
              <a:rPr lang="fr-FR" sz="1200" dirty="0"/>
              <a:t>, </a:t>
            </a:r>
            <a:r>
              <a:rPr lang="fr-FR" sz="1200" dirty="0" err="1"/>
              <a:t>transimpédance</a:t>
            </a:r>
            <a:r>
              <a:rPr lang="fr-FR" sz="1200" dirty="0"/>
              <a:t> avec filtrage) 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Choisir et adapter les éléments d’un montage de </a:t>
            </a:r>
            <a:r>
              <a:rPr lang="fr-FR" sz="1200" dirty="0" err="1"/>
              <a:t>photodétection</a:t>
            </a:r>
            <a:r>
              <a:rPr lang="fr-FR" sz="1200" dirty="0"/>
              <a:t> en fonction d’une application donnée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C1CDE2-5611-7265-7A41-F6E61DC1A574}"/>
              </a:ext>
            </a:extLst>
          </p:cNvPr>
          <p:cNvSpPr txBox="1"/>
          <p:nvPr/>
        </p:nvSpPr>
        <p:spPr>
          <a:xfrm>
            <a:off x="619119" y="6098775"/>
            <a:ext cx="10953753" cy="646331"/>
          </a:xfrm>
          <a:prstGeom prst="rect">
            <a:avLst/>
          </a:prstGeom>
          <a:solidFill>
            <a:schemeClr val="bg1">
              <a:alpha val="30196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200" dirty="0"/>
              <a:t>Documenter un cahier de laboratoire numérique partagé incluant les différents protocoles réalisés, les résultats analysés et leurs analyses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Ecrire un compte-rendu d’une expérience scientifique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Produire un document de communication scientifique à partir d’une expérience (</a:t>
            </a:r>
            <a:r>
              <a:rPr lang="fr-FR" sz="1200"/>
              <a:t>en équipe)</a:t>
            </a:r>
            <a:endParaRPr lang="fr-FR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4F0C2-D9C9-13FD-C6A4-5887F62DDC3A}"/>
              </a:ext>
            </a:extLst>
          </p:cNvPr>
          <p:cNvSpPr/>
          <p:nvPr/>
        </p:nvSpPr>
        <p:spPr>
          <a:xfrm>
            <a:off x="3597958" y="3659778"/>
            <a:ext cx="432845" cy="957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9B39A8-76CB-7C3E-40CB-51F67D67DFB6}"/>
              </a:ext>
            </a:extLst>
          </p:cNvPr>
          <p:cNvSpPr/>
          <p:nvPr/>
        </p:nvSpPr>
        <p:spPr>
          <a:xfrm>
            <a:off x="2981597" y="3455348"/>
            <a:ext cx="432845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8B942E-8CB4-307A-1B54-1D2741C08379}"/>
              </a:ext>
            </a:extLst>
          </p:cNvPr>
          <p:cNvSpPr/>
          <p:nvPr/>
        </p:nvSpPr>
        <p:spPr>
          <a:xfrm>
            <a:off x="4006322" y="2732448"/>
            <a:ext cx="432845" cy="1030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TD1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06E41E-2B03-9DF1-68AF-D337DD1C865F}"/>
              </a:ext>
            </a:extLst>
          </p:cNvPr>
          <p:cNvSpPr/>
          <p:nvPr/>
        </p:nvSpPr>
        <p:spPr>
          <a:xfrm>
            <a:off x="3218260" y="3094991"/>
            <a:ext cx="432845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3E8A98-923F-6780-0EB9-E29B30681BA7}"/>
              </a:ext>
            </a:extLst>
          </p:cNvPr>
          <p:cNvSpPr/>
          <p:nvPr/>
        </p:nvSpPr>
        <p:spPr>
          <a:xfrm>
            <a:off x="3713280" y="3092266"/>
            <a:ext cx="432845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4988CF-1C30-2BA5-77D9-FBA6AFE182F4}"/>
              </a:ext>
            </a:extLst>
          </p:cNvPr>
          <p:cNvSpPr/>
          <p:nvPr/>
        </p:nvSpPr>
        <p:spPr>
          <a:xfrm>
            <a:off x="3511302" y="2730383"/>
            <a:ext cx="432845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00C232-5F2C-C1C4-8A41-7B6E9D36BEA7}"/>
              </a:ext>
            </a:extLst>
          </p:cNvPr>
          <p:cNvSpPr/>
          <p:nvPr/>
        </p:nvSpPr>
        <p:spPr>
          <a:xfrm>
            <a:off x="9279883" y="2553178"/>
            <a:ext cx="432845" cy="1106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TD2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FD4CA8-0447-EF5A-4F74-A0CE635EB716}"/>
              </a:ext>
            </a:extLst>
          </p:cNvPr>
          <p:cNvSpPr/>
          <p:nvPr/>
        </p:nvSpPr>
        <p:spPr>
          <a:xfrm>
            <a:off x="9774903" y="2553179"/>
            <a:ext cx="432845" cy="1106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TD3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CF6229-495E-7484-5186-BE55BC263DAA}"/>
              </a:ext>
            </a:extLst>
          </p:cNvPr>
          <p:cNvSpPr/>
          <p:nvPr/>
        </p:nvSpPr>
        <p:spPr>
          <a:xfrm>
            <a:off x="10835578" y="2746287"/>
            <a:ext cx="432845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15B73E-8B20-0717-04EF-9050F36B69C4}"/>
              </a:ext>
            </a:extLst>
          </p:cNvPr>
          <p:cNvSpPr/>
          <p:nvPr/>
        </p:nvSpPr>
        <p:spPr>
          <a:xfrm>
            <a:off x="10130728" y="2926134"/>
            <a:ext cx="432845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13908-EA20-4700-B013-3A39A7FB7CF6}"/>
              </a:ext>
            </a:extLst>
          </p:cNvPr>
          <p:cNvSpPr/>
          <p:nvPr/>
        </p:nvSpPr>
        <p:spPr>
          <a:xfrm>
            <a:off x="10619155" y="2926134"/>
            <a:ext cx="501613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TP3/4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1CD2C5-BF65-07C2-EDCD-4D14DB2FD13B}"/>
              </a:ext>
            </a:extLst>
          </p:cNvPr>
          <p:cNvSpPr/>
          <p:nvPr/>
        </p:nvSpPr>
        <p:spPr>
          <a:xfrm>
            <a:off x="8682928" y="3489607"/>
            <a:ext cx="432845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1BC622-F06A-A97D-EB14-5FB209D0BBFC}"/>
              </a:ext>
            </a:extLst>
          </p:cNvPr>
          <p:cNvSpPr/>
          <p:nvPr/>
        </p:nvSpPr>
        <p:spPr>
          <a:xfrm>
            <a:off x="9557674" y="3654242"/>
            <a:ext cx="501613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TP3/4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1DB0F76-78F5-61F7-3017-F795BB9983C0}"/>
              </a:ext>
            </a:extLst>
          </p:cNvPr>
          <p:cNvSpPr/>
          <p:nvPr/>
        </p:nvSpPr>
        <p:spPr>
          <a:xfrm>
            <a:off x="10619155" y="3838841"/>
            <a:ext cx="432845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F9A3DF-D8FB-7EBC-CA77-DA26B6CD65DB}"/>
              </a:ext>
            </a:extLst>
          </p:cNvPr>
          <p:cNvSpPr/>
          <p:nvPr/>
        </p:nvSpPr>
        <p:spPr>
          <a:xfrm>
            <a:off x="11120768" y="3833349"/>
            <a:ext cx="432845" cy="1106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TD3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0447DA-72B2-4C5B-2A54-AAE73C04A0B6}"/>
              </a:ext>
            </a:extLst>
          </p:cNvPr>
          <p:cNvSpPr/>
          <p:nvPr/>
        </p:nvSpPr>
        <p:spPr>
          <a:xfrm>
            <a:off x="9462421" y="5005228"/>
            <a:ext cx="432845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1AB75C-7E26-22F0-BBBD-5ED5B7B8A6DF}"/>
              </a:ext>
            </a:extLst>
          </p:cNvPr>
          <p:cNvSpPr/>
          <p:nvPr/>
        </p:nvSpPr>
        <p:spPr>
          <a:xfrm>
            <a:off x="3218260" y="4812993"/>
            <a:ext cx="432845" cy="1106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TD4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B66C392-E0E4-D192-5CF3-3D81F0B381F3}"/>
              </a:ext>
            </a:extLst>
          </p:cNvPr>
          <p:cNvSpPr/>
          <p:nvPr/>
        </p:nvSpPr>
        <p:spPr>
          <a:xfrm>
            <a:off x="8899349" y="5193562"/>
            <a:ext cx="432845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FEB1D0-FDEF-1BB0-3651-11F8573B7CBB}"/>
              </a:ext>
            </a:extLst>
          </p:cNvPr>
          <p:cNvSpPr/>
          <p:nvPr/>
        </p:nvSpPr>
        <p:spPr>
          <a:xfrm>
            <a:off x="7610335" y="6571003"/>
            <a:ext cx="432845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342990-4006-73EE-2FCD-5D633B04709B}"/>
              </a:ext>
            </a:extLst>
          </p:cNvPr>
          <p:cNvSpPr/>
          <p:nvPr/>
        </p:nvSpPr>
        <p:spPr>
          <a:xfrm>
            <a:off x="5311916" y="6386413"/>
            <a:ext cx="501613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TP3/4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61704E-49A9-99D1-7F11-E672B760724A}"/>
              </a:ext>
            </a:extLst>
          </p:cNvPr>
          <p:cNvSpPr/>
          <p:nvPr/>
        </p:nvSpPr>
        <p:spPr>
          <a:xfrm>
            <a:off x="9877773" y="5188070"/>
            <a:ext cx="432845" cy="1106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TD5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6BA44-9639-A2B2-3F0B-B548D5A3C233}"/>
              </a:ext>
            </a:extLst>
          </p:cNvPr>
          <p:cNvSpPr/>
          <p:nvPr/>
        </p:nvSpPr>
        <p:spPr>
          <a:xfrm>
            <a:off x="3727724" y="4810316"/>
            <a:ext cx="501613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TP3/4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6501B4-9C4B-EB25-5B56-9F3485860558}"/>
              </a:ext>
            </a:extLst>
          </p:cNvPr>
          <p:cNvSpPr/>
          <p:nvPr/>
        </p:nvSpPr>
        <p:spPr>
          <a:xfrm>
            <a:off x="8899349" y="5008578"/>
            <a:ext cx="501613" cy="105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TP3/4</a:t>
            </a:r>
          </a:p>
        </p:txBody>
      </p:sp>
    </p:spTree>
    <p:extLst>
      <p:ext uri="{BB962C8B-B14F-4D97-AF65-F5344CB8AC3E}">
        <p14:creationId xmlns:p14="http://schemas.microsoft.com/office/powerpoint/2010/main" val="146620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52179-B989-C93F-5DEA-3A652E161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906AE9-1C02-00D4-7D64-3E3D475CE11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C933E8-EE02-07F0-1805-676D888869AD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err="1"/>
              <a:t>LEnsE</a:t>
            </a:r>
            <a:r>
              <a:rPr lang="fr-FR" sz="4000" dirty="0"/>
              <a:t> / </a:t>
            </a:r>
            <a:r>
              <a:rPr lang="fr-FR" sz="2800" dirty="0"/>
              <a:t>En cas de soucis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4BAE7-2A82-2689-5596-FF9F2341ECAC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D17DE0F-376A-2EF1-CA0A-34273E2D72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3B9D9B0-50CA-3B41-A97E-4776C09B90EC}"/>
              </a:ext>
            </a:extLst>
          </p:cNvPr>
          <p:cNvSpPr txBox="1"/>
          <p:nvPr/>
        </p:nvSpPr>
        <p:spPr>
          <a:xfrm>
            <a:off x="987106" y="3953878"/>
            <a:ext cx="5770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Garantir le </a:t>
            </a:r>
            <a:r>
              <a:rPr lang="fr-FR" b="1" dirty="0"/>
              <a:t>bon déroulement </a:t>
            </a:r>
            <a:r>
              <a:rPr lang="fr-FR" dirty="0"/>
              <a:t>des TP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Encadrement / </a:t>
            </a:r>
            <a:r>
              <a:rPr lang="fr-FR" sz="1400" dirty="0"/>
              <a:t>Recrutement et Formation</a:t>
            </a:r>
            <a:endParaRPr lang="fr-F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Matériel / </a:t>
            </a:r>
            <a:r>
              <a:rPr lang="fr-FR" sz="1400" dirty="0"/>
              <a:t>Choix et Maintenance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Pédagogie / </a:t>
            </a:r>
            <a:r>
              <a:rPr lang="fr-FR" sz="1400" dirty="0"/>
              <a:t>Sujets et Compétences</a:t>
            </a:r>
            <a:endParaRPr lang="fr-FR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8D66A32-89A8-1E36-4125-62DC3AAAECCB}"/>
              </a:ext>
            </a:extLst>
          </p:cNvPr>
          <p:cNvSpPr/>
          <p:nvPr/>
        </p:nvSpPr>
        <p:spPr>
          <a:xfrm>
            <a:off x="743267" y="1788220"/>
            <a:ext cx="6791389" cy="184194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Responsables pédagogiques du </a:t>
            </a:r>
            <a:r>
              <a:rPr lang="fr-FR" b="1" dirty="0" err="1"/>
              <a:t>LEnsE</a:t>
            </a:r>
            <a:endParaRPr lang="fr-FR" b="1" dirty="0"/>
          </a:p>
          <a:p>
            <a:pPr algn="ctr"/>
            <a:endParaRPr lang="fr-FR" sz="1200" b="1" dirty="0"/>
          </a:p>
          <a:p>
            <a:pPr algn="ctr"/>
            <a:r>
              <a:rPr lang="fr-FR" sz="2400" dirty="0"/>
              <a:t>Fabienne BERNARD</a:t>
            </a:r>
          </a:p>
          <a:p>
            <a:pPr algn="ctr"/>
            <a:r>
              <a:rPr lang="fr-FR" sz="2400" dirty="0"/>
              <a:t>Jeanne BERNARD</a:t>
            </a:r>
          </a:p>
          <a:p>
            <a:pPr algn="ctr"/>
            <a:r>
              <a:rPr lang="fr-FR" sz="2400" dirty="0"/>
              <a:t>Julien VILLEMEJANE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514283-78F9-4477-F00F-B99BFE0716DF}"/>
              </a:ext>
            </a:extLst>
          </p:cNvPr>
          <p:cNvSpPr txBox="1"/>
          <p:nvPr/>
        </p:nvSpPr>
        <p:spPr>
          <a:xfrm>
            <a:off x="987106" y="5595053"/>
            <a:ext cx="6920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Garantir un </a:t>
            </a:r>
            <a:r>
              <a:rPr lang="fr-FR" b="1" dirty="0"/>
              <a:t>apprentissage égalitaire </a:t>
            </a:r>
            <a:r>
              <a:rPr lang="fr-FR" dirty="0"/>
              <a:t>pour toutes et tous</a:t>
            </a:r>
            <a:endParaRPr lang="fr-FR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13" name="Image 12" descr="Une image contenant habits, personne, sourire, Visage humain&#10;&#10;Le contenu généré par l’IA peut être incorrect.">
            <a:extLst>
              <a:ext uri="{FF2B5EF4-FFF2-40B4-BE49-F238E27FC236}">
                <a16:creationId xmlns:a16="http://schemas.microsoft.com/office/drawing/2014/main" id="{BCF2D6B8-6942-1525-FD20-D5471AE64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98" y="4215384"/>
            <a:ext cx="2596896" cy="1947672"/>
          </a:xfrm>
          <a:prstGeom prst="rect">
            <a:avLst/>
          </a:prstGeom>
        </p:spPr>
      </p:pic>
      <p:pic>
        <p:nvPicPr>
          <p:cNvPr id="15" name="Image 14" descr="Une image contenant personne, sourire, intérieur, habits&#10;&#10;Le contenu généré par l’IA peut être incorrect.">
            <a:extLst>
              <a:ext uri="{FF2B5EF4-FFF2-40B4-BE49-F238E27FC236}">
                <a16:creationId xmlns:a16="http://schemas.microsoft.com/office/drawing/2014/main" id="{E8F0AD17-9C3F-6F46-8AAD-87D9D42CF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998" y="2046656"/>
            <a:ext cx="2596896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8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 / </a:t>
            </a:r>
            <a:r>
              <a:rPr lang="fr-FR" sz="2400" dirty="0"/>
              <a:t>TRAVAIL ATTENDU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6AE7ADF-BCF3-0A51-607F-E13D9F5B5966}"/>
              </a:ext>
            </a:extLst>
          </p:cNvPr>
          <p:cNvSpPr txBox="1"/>
          <p:nvPr/>
        </p:nvSpPr>
        <p:spPr>
          <a:xfrm>
            <a:off x="743267" y="2499982"/>
            <a:ext cx="4830699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Réaliser des circuits et des mesures sur ces circuits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Tenir un </a:t>
            </a:r>
            <a:r>
              <a:rPr lang="fr-FR" b="1" dirty="0"/>
              <a:t>cahier de labo numérique partagé</a:t>
            </a:r>
            <a:r>
              <a:rPr lang="fr-FR" dirty="0"/>
              <a:t> contenant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/>
              <a:t>les descriptifs des conditions des mesures,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/>
              <a:t>les relevés des mesures, les copies d’écrans d’oscilloscope, etc.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/>
              <a:t>les analyses des résultats par quelques phrases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/>
              <a:t>les relevés et les analyses des erreurs commises et des difficultés rencontrées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Solliciter l’aide des </a:t>
            </a:r>
            <a:r>
              <a:rPr lang="fr-FR" dirty="0" err="1"/>
              <a:t>enseignant·es</a:t>
            </a:r>
            <a:r>
              <a:rPr lang="fr-FR" dirty="0"/>
              <a:t> avec des question précises</a:t>
            </a: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D4F1CE8-F77A-A9C9-44F7-CF13D70E16FF}"/>
              </a:ext>
            </a:extLst>
          </p:cNvPr>
          <p:cNvSpPr/>
          <p:nvPr/>
        </p:nvSpPr>
        <p:spPr>
          <a:xfrm>
            <a:off x="619125" y="1982129"/>
            <a:ext cx="1548003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En TP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EE22E71C-A3F5-1A39-6EC9-16C5219EBA57}"/>
              </a:ext>
            </a:extLst>
          </p:cNvPr>
          <p:cNvSpPr/>
          <p:nvPr/>
        </p:nvSpPr>
        <p:spPr>
          <a:xfrm>
            <a:off x="6379844" y="1982129"/>
            <a:ext cx="1548003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En TD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0C58C53-DB3A-89CF-609A-59CC0E4D88FA}"/>
              </a:ext>
            </a:extLst>
          </p:cNvPr>
          <p:cNvSpPr txBox="1"/>
          <p:nvPr/>
        </p:nvSpPr>
        <p:spPr>
          <a:xfrm>
            <a:off x="6494526" y="2499981"/>
            <a:ext cx="48306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Répondre aux problématiques proposées en lien avec des notions prédéfinies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Partager des idées avec les autres et profiter de l’expérience de </a:t>
            </a:r>
            <a:r>
              <a:rPr lang="fr-FR" dirty="0" err="1"/>
              <a:t>chacun·e</a:t>
            </a:r>
            <a:r>
              <a:rPr lang="fr-FR" dirty="0"/>
              <a:t> pour faire avancer l’ensemble du groupe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Solliciter l’aide des </a:t>
            </a:r>
            <a:r>
              <a:rPr lang="fr-FR" dirty="0" err="1"/>
              <a:t>enseignant·es</a:t>
            </a:r>
            <a:r>
              <a:rPr lang="fr-FR" dirty="0"/>
              <a:t> avec des question précises, pour clarifier ce que vous n’avez peut-être pas compris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783FE1-11AD-4641-DDAD-FF9B0FC66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323" y="5752413"/>
            <a:ext cx="958882" cy="852339"/>
          </a:xfrm>
          <a:prstGeom prst="rect">
            <a:avLst/>
          </a:prstGeom>
        </p:spPr>
      </p:pic>
      <p:cxnSp>
        <p:nvCxnSpPr>
          <p:cNvPr id="6" name="Connecteur : en arc 5">
            <a:extLst>
              <a:ext uri="{FF2B5EF4-FFF2-40B4-BE49-F238E27FC236}">
                <a16:creationId xmlns:a16="http://schemas.microsoft.com/office/drawing/2014/main" id="{51F19D28-3D7D-4361-62B6-138C9F8B75E2}"/>
              </a:ext>
            </a:extLst>
          </p:cNvPr>
          <p:cNvCxnSpPr>
            <a:cxnSpLocks/>
          </p:cNvCxnSpPr>
          <p:nvPr/>
        </p:nvCxnSpPr>
        <p:spPr>
          <a:xfrm flipV="1">
            <a:off x="8697487" y="6181972"/>
            <a:ext cx="916476" cy="162116"/>
          </a:xfrm>
          <a:prstGeom prst="curvedConnector3">
            <a:avLst>
              <a:gd name="adj1" fmla="val 50000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52F68540-755E-5E2D-4073-1189FB533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985" y="5863155"/>
            <a:ext cx="960142" cy="7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2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B0F14-0653-6A28-4989-044A70E2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38FB89-F1D0-A172-997B-1BE2268C2CB7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767202-436F-EA58-7F0A-79EFBE6F98D2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Ressources en ligne</a:t>
            </a:r>
          </a:p>
          <a:p>
            <a:endParaRPr lang="fr-FR" sz="4000" dirty="0"/>
          </a:p>
          <a:p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E34310-FA7B-919C-D4B8-3AC1BE91B6E1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3CB2BA-4A6B-7052-A7AB-C5FFDF9C0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BC44D69-C402-A629-BF34-FD0F714DAC0A}"/>
              </a:ext>
            </a:extLst>
          </p:cNvPr>
          <p:cNvSpPr txBox="1"/>
          <p:nvPr/>
        </p:nvSpPr>
        <p:spPr>
          <a:xfrm>
            <a:off x="669906" y="1516202"/>
            <a:ext cx="5417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latin typeface="Bahnschrift SemiBold" panose="020B0502040204020203" pitchFamily="34" charset="0"/>
              </a:rPr>
              <a:t>https://lense.institutoptique.fr/</a:t>
            </a:r>
            <a:endParaRPr lang="fr-FR" sz="2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AF2D60-0BDA-9CE7-0F29-CB9B468C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16" y="2212962"/>
            <a:ext cx="7640826" cy="44844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9AD05F-CDFC-D987-A65C-02CF12E23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80" y="3098841"/>
            <a:ext cx="3241580" cy="359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831B6A5-6289-648D-2669-16CD74D6055A}"/>
              </a:ext>
            </a:extLst>
          </p:cNvPr>
          <p:cNvSpPr/>
          <p:nvPr/>
        </p:nvSpPr>
        <p:spPr>
          <a:xfrm>
            <a:off x="743267" y="1977914"/>
            <a:ext cx="6680759" cy="195346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28ADF0A4-E77B-DA03-EB3A-CFBDCE0AC872}"/>
              </a:ext>
            </a:extLst>
          </p:cNvPr>
          <p:cNvSpPr/>
          <p:nvPr/>
        </p:nvSpPr>
        <p:spPr>
          <a:xfrm>
            <a:off x="907226" y="2997843"/>
            <a:ext cx="1956121" cy="694481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Photodétecteur</a:t>
            </a:r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ACF27571-268A-478D-3B8F-50DB98195AE4}"/>
              </a:ext>
            </a:extLst>
          </p:cNvPr>
          <p:cNvSpPr/>
          <p:nvPr/>
        </p:nvSpPr>
        <p:spPr>
          <a:xfrm>
            <a:off x="907225" y="2146140"/>
            <a:ext cx="1956121" cy="694481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Source / LED</a:t>
            </a: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AA4B21F1-4161-655B-5767-E5C2B69D21BD}"/>
              </a:ext>
            </a:extLst>
          </p:cNvPr>
          <p:cNvSpPr/>
          <p:nvPr/>
        </p:nvSpPr>
        <p:spPr>
          <a:xfrm>
            <a:off x="2863346" y="2146139"/>
            <a:ext cx="2013995" cy="694481"/>
          </a:xfrm>
          <a:prstGeom prst="chevr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Emetteur</a:t>
            </a:r>
          </a:p>
        </p:txBody>
      </p:sp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2B851135-06CF-594A-7450-17DA7231C110}"/>
              </a:ext>
            </a:extLst>
          </p:cNvPr>
          <p:cNvSpPr/>
          <p:nvPr/>
        </p:nvSpPr>
        <p:spPr>
          <a:xfrm>
            <a:off x="2863346" y="2997843"/>
            <a:ext cx="2013995" cy="694481"/>
          </a:xfrm>
          <a:prstGeom prst="chevr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Récepteur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DC1BC409-5367-BFD5-A3BF-E35BF1856B9D}"/>
              </a:ext>
            </a:extLst>
          </p:cNvPr>
          <p:cNvSpPr/>
          <p:nvPr/>
        </p:nvSpPr>
        <p:spPr>
          <a:xfrm>
            <a:off x="4877341" y="2997842"/>
            <a:ext cx="2013995" cy="694481"/>
          </a:xfrm>
          <a:prstGeom prst="chevr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Optimisation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864482-9753-290A-3835-55F6858709FA}"/>
              </a:ext>
            </a:extLst>
          </p:cNvPr>
          <p:cNvSpPr txBox="1"/>
          <p:nvPr/>
        </p:nvSpPr>
        <p:spPr>
          <a:xfrm>
            <a:off x="907225" y="1611430"/>
            <a:ext cx="121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 séances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CFB3284-2C30-3921-B88B-1AF38A707C71}"/>
              </a:ext>
            </a:extLst>
          </p:cNvPr>
          <p:cNvSpPr txBox="1"/>
          <p:nvPr/>
        </p:nvSpPr>
        <p:spPr>
          <a:xfrm>
            <a:off x="1105420" y="2578439"/>
            <a:ext cx="1201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Carac Statique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7368C82-75E3-A542-2D81-1A0BF6062A6C}"/>
              </a:ext>
            </a:extLst>
          </p:cNvPr>
          <p:cNvSpPr txBox="1"/>
          <p:nvPr/>
        </p:nvSpPr>
        <p:spPr>
          <a:xfrm>
            <a:off x="1105420" y="3397875"/>
            <a:ext cx="1201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Carac Statique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9486859-C02B-5896-180E-13B456B499CB}"/>
              </a:ext>
            </a:extLst>
          </p:cNvPr>
          <p:cNvSpPr txBox="1"/>
          <p:nvPr/>
        </p:nvSpPr>
        <p:spPr>
          <a:xfrm>
            <a:off x="3234071" y="3413569"/>
            <a:ext cx="1165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Réponse freq.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427008F-58E6-4057-4D4E-F9D3B8AE3B8A}"/>
              </a:ext>
            </a:extLst>
          </p:cNvPr>
          <p:cNvSpPr txBox="1"/>
          <p:nvPr/>
        </p:nvSpPr>
        <p:spPr>
          <a:xfrm>
            <a:off x="5239229" y="3429000"/>
            <a:ext cx="51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AOP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0B1FE2-421C-C3F3-8759-5747F26B6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36" y="4546385"/>
            <a:ext cx="1562434" cy="1388830"/>
          </a:xfrm>
          <a:prstGeom prst="rect">
            <a:avLst/>
          </a:prstGeom>
        </p:spPr>
      </p:pic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1B56CF65-8D49-354F-2607-F55BD67DA5DC}"/>
              </a:ext>
            </a:extLst>
          </p:cNvPr>
          <p:cNvCxnSpPr>
            <a:cxnSpLocks/>
          </p:cNvCxnSpPr>
          <p:nvPr/>
        </p:nvCxnSpPr>
        <p:spPr>
          <a:xfrm flipV="1">
            <a:off x="4998436" y="5082876"/>
            <a:ext cx="1349785" cy="320040"/>
          </a:xfrm>
          <a:prstGeom prst="curvedConnector3">
            <a:avLst>
              <a:gd name="adj1" fmla="val 50000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62C3312-9CD4-773B-546E-C01121CB6607}"/>
              </a:ext>
            </a:extLst>
          </p:cNvPr>
          <p:cNvSpPr txBox="1"/>
          <p:nvPr/>
        </p:nvSpPr>
        <p:spPr>
          <a:xfrm>
            <a:off x="375547" y="6550223"/>
            <a:ext cx="464973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dirty="0">
                <a:solidFill>
                  <a:prstClr val="black"/>
                </a:solidFill>
                <a:latin typeface="Liberation Sans" panose="020B0604020202020204" pitchFamily="34" charset="0"/>
              </a:rPr>
              <a:t>Images : </a:t>
            </a:r>
            <a:r>
              <a:rPr lang="fr-FR" sz="700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Radiospares</a:t>
            </a:r>
            <a:r>
              <a:rPr lang="fr-FR" sz="700" dirty="0">
                <a:solidFill>
                  <a:prstClr val="black"/>
                </a:solidFill>
                <a:latin typeface="Liberation Sans" panose="020B0604020202020204" pitchFamily="34" charset="0"/>
              </a:rPr>
              <a:t> / rs-online.com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289D4E5-09E8-AD42-73C0-C8471D6E7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071" y="4692766"/>
            <a:ext cx="1381556" cy="10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ABA8BA54-B2C6-AF33-9B9D-2B2E3C4CDF4D}"/>
              </a:ext>
            </a:extLst>
          </p:cNvPr>
          <p:cNvSpPr/>
          <p:nvPr/>
        </p:nvSpPr>
        <p:spPr>
          <a:xfrm rot="5400000">
            <a:off x="1070940" y="166458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5A13C3-E4AA-292F-E183-6A505B516243}"/>
              </a:ext>
            </a:extLst>
          </p:cNvPr>
          <p:cNvSpPr txBox="1"/>
          <p:nvPr/>
        </p:nvSpPr>
        <p:spPr>
          <a:xfrm>
            <a:off x="1370266" y="1594943"/>
            <a:ext cx="641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A l’issue de cette UE, les 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étudiant</a:t>
            </a:r>
            <a:r>
              <a:rPr lang="fr-FR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·es</a:t>
            </a:r>
            <a:r>
              <a:rPr lang="fr-FR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seront capable de :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4BFD9744-0876-5047-18DF-17BB5AA72CFD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6 séances de TD</a:t>
            </a: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862561DF-5E53-4B2F-2083-D2A26DEB7A9C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6 séances de TP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D3F52-E1BA-B42F-CF7D-2C54A262BFB9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BDFE3A8-516A-719B-9836-7966508F83B9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793072" y="2264690"/>
            <a:ext cx="606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caractériser un dipôle </a:t>
            </a:r>
            <a:r>
              <a:rPr lang="fr-FR" sz="2000" dirty="0"/>
              <a:t>(linéaire ou non-linéaire) </a:t>
            </a:r>
            <a:r>
              <a:rPr lang="fr-FR" sz="2000" b="1" dirty="0"/>
              <a:t>statiquement</a:t>
            </a:r>
            <a:r>
              <a:rPr lang="fr-FR" sz="2000" dirty="0"/>
              <a:t> et en </a:t>
            </a:r>
            <a:r>
              <a:rPr lang="fr-FR" sz="2000" b="1" dirty="0"/>
              <a:t>déduire ses zones de fonctionnement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5D4FA-47CC-696E-1C6A-AD6B24FCD8F8}"/>
              </a:ext>
            </a:extLst>
          </p:cNvPr>
          <p:cNvSpPr/>
          <p:nvPr/>
        </p:nvSpPr>
        <p:spPr>
          <a:xfrm>
            <a:off x="1104900" y="2308674"/>
            <a:ext cx="501003" cy="921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600" b="1" dirty="0"/>
              <a:t>BLOC 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23462BA-E8A0-D3C0-9722-1B7BCD561485}"/>
              </a:ext>
            </a:extLst>
          </p:cNvPr>
          <p:cNvSpPr txBox="1"/>
          <p:nvPr/>
        </p:nvSpPr>
        <p:spPr>
          <a:xfrm>
            <a:off x="1793072" y="3514692"/>
            <a:ext cx="6064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caractériser un système linéaire </a:t>
            </a:r>
            <a:r>
              <a:rPr lang="fr-FR" sz="2000" dirty="0"/>
              <a:t>dans les domaines temporel et fréquentiel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2CA0C4C-24DC-C940-BCE0-4FBE38E80D4F}"/>
              </a:ext>
            </a:extLst>
          </p:cNvPr>
          <p:cNvSpPr txBox="1"/>
          <p:nvPr/>
        </p:nvSpPr>
        <p:spPr>
          <a:xfrm>
            <a:off x="1802596" y="4454202"/>
            <a:ext cx="6064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mettre en œuvre des montages de photodétection </a:t>
            </a:r>
            <a:r>
              <a:rPr lang="fr-FR" sz="2000" dirty="0"/>
              <a:t>et de </a:t>
            </a:r>
            <a:r>
              <a:rPr lang="fr-FR" sz="2000" b="1" dirty="0"/>
              <a:t>comparer leurs performances fréquentielles et temporelles</a:t>
            </a:r>
            <a:endParaRPr lang="fr-FR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E0D320-27B1-2881-C88A-4FAF3A582B44}"/>
              </a:ext>
            </a:extLst>
          </p:cNvPr>
          <p:cNvSpPr txBox="1"/>
          <p:nvPr/>
        </p:nvSpPr>
        <p:spPr>
          <a:xfrm>
            <a:off x="1793072" y="5862178"/>
            <a:ext cx="606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documenter un travail scientifique/technique </a:t>
            </a:r>
            <a:endParaRPr lang="fr-FR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CBEDD8-B7C6-A06C-9A4C-6CDC26EE0CA9}"/>
              </a:ext>
            </a:extLst>
          </p:cNvPr>
          <p:cNvSpPr/>
          <p:nvPr/>
        </p:nvSpPr>
        <p:spPr>
          <a:xfrm>
            <a:off x="1104899" y="3393061"/>
            <a:ext cx="501003" cy="9375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600" b="1" dirty="0"/>
              <a:t>BLOC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132CA9-7C9C-77BB-9BB0-003B765DA2D8}"/>
              </a:ext>
            </a:extLst>
          </p:cNvPr>
          <p:cNvSpPr/>
          <p:nvPr/>
        </p:nvSpPr>
        <p:spPr>
          <a:xfrm>
            <a:off x="1104899" y="4493260"/>
            <a:ext cx="501003" cy="9375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600" b="1" dirty="0"/>
              <a:t>BLOC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6AAE56-B1FA-1500-D223-06F9119EF02E}"/>
              </a:ext>
            </a:extLst>
          </p:cNvPr>
          <p:cNvSpPr/>
          <p:nvPr/>
        </p:nvSpPr>
        <p:spPr>
          <a:xfrm>
            <a:off x="1104898" y="5593459"/>
            <a:ext cx="501003" cy="9375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600" b="1" dirty="0"/>
              <a:t>BLOC 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F4D2A82-CA7C-D137-200C-91B9E50DB9C5}"/>
              </a:ext>
            </a:extLst>
          </p:cNvPr>
          <p:cNvSpPr txBox="1"/>
          <p:nvPr/>
        </p:nvSpPr>
        <p:spPr>
          <a:xfrm>
            <a:off x="9132923" y="1354539"/>
            <a:ext cx="2561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UE = Unité d’Enseignement</a:t>
            </a:r>
            <a:endParaRPr lang="fr-FR" sz="1400" dirty="0"/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1F31EA0-5A9F-854B-0EC1-704BF008075E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F620E63-2A6E-A82A-1371-5A6D9C56B9C3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du langage C++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86F53F-C290-2366-6D07-BD0AD9140140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65BA28B-4862-56EB-AC6C-0BB81190BE7A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7A7DF3E-2BB9-FB41-E59B-DF9B319E7F15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4FB737-FF0C-1D7C-C309-5862F24AB4B4}"/>
              </a:ext>
            </a:extLst>
          </p:cNvPr>
          <p:cNvSpPr/>
          <p:nvPr/>
        </p:nvSpPr>
        <p:spPr>
          <a:xfrm>
            <a:off x="1104899" y="4493258"/>
            <a:ext cx="6762138" cy="937549"/>
          </a:xfrm>
          <a:prstGeom prst="rect">
            <a:avLst/>
          </a:prstGeom>
          <a:noFill/>
          <a:ln w="5715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231529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4BFD9744-0876-5047-18DF-17BB5AA72CFD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6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2F01100B-DA0A-03DB-8881-9744D6158B2F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E614CFB-345A-A05F-31A8-899F09B08114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du langage C++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4A82AA-5EA4-6EB3-63EC-257B2C083A72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862561DF-5E53-4B2F-2083-D2A26DEB7A9C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6 séances de TP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C9D3F52-E1BA-B42F-CF7D-2C54A262BFB9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BDFE3A8-516A-719B-9836-7966508F83B9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3913704-F055-41D9-4440-C55B75D5144C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F4D2A82-CA7C-D137-200C-91B9E50DB9C5}"/>
              </a:ext>
            </a:extLst>
          </p:cNvPr>
          <p:cNvSpPr txBox="1"/>
          <p:nvPr/>
        </p:nvSpPr>
        <p:spPr>
          <a:xfrm>
            <a:off x="9132923" y="1354539"/>
            <a:ext cx="2561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UE = Unité d’Enseignement</a:t>
            </a:r>
            <a:endParaRPr lang="fr-FR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28BA60-A8EC-4AA1-00CA-85A39DAE9194}"/>
              </a:ext>
            </a:extLst>
          </p:cNvPr>
          <p:cNvSpPr txBox="1"/>
          <p:nvPr/>
        </p:nvSpPr>
        <p:spPr>
          <a:xfrm>
            <a:off x="907225" y="3132056"/>
            <a:ext cx="688346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1400" dirty="0"/>
              <a:t>Vous serez </a:t>
            </a:r>
            <a:r>
              <a:rPr lang="fr-FR" sz="1400" dirty="0" err="1"/>
              <a:t>encouragé·e</a:t>
            </a:r>
            <a:r>
              <a:rPr lang="fr-FR" sz="1400" dirty="0"/>
              <a:t> à </a:t>
            </a:r>
            <a:br>
              <a:rPr lang="fr-FR" sz="1600" dirty="0"/>
            </a:br>
            <a:r>
              <a:rPr lang="fr-FR" b="1" dirty="0"/>
              <a:t>analyser votre progression personnelle</a:t>
            </a:r>
            <a:r>
              <a:rPr lang="fr-FR" dirty="0"/>
              <a:t> </a:t>
            </a:r>
            <a:br>
              <a:rPr lang="fr-FR" sz="1600" dirty="0"/>
            </a:br>
            <a:r>
              <a:rPr lang="fr-FR" sz="1400" dirty="0"/>
              <a:t>dans l’acquisition de savoirs et savoir-faire</a:t>
            </a:r>
            <a:endParaRPr lang="fr-FR" sz="1600" dirty="0"/>
          </a:p>
          <a:p>
            <a:endParaRPr lang="fr-FR" sz="1600" dirty="0"/>
          </a:p>
          <a:p>
            <a:r>
              <a:rPr lang="fr-FR" sz="1400" dirty="0"/>
              <a:t>Vous serez </a:t>
            </a:r>
            <a:r>
              <a:rPr lang="fr-FR" sz="1400" dirty="0" err="1"/>
              <a:t>amené·e</a:t>
            </a:r>
            <a:r>
              <a:rPr lang="fr-FR" sz="1400" dirty="0"/>
              <a:t> en particulier à </a:t>
            </a:r>
            <a:br>
              <a:rPr lang="fr-FR" sz="1400" dirty="0"/>
            </a:br>
            <a:r>
              <a:rPr lang="fr-FR" b="1" dirty="0"/>
              <a:t>repérer de façon explicite les erreurs </a:t>
            </a:r>
            <a:br>
              <a:rPr lang="fr-FR" sz="1600" dirty="0"/>
            </a:br>
            <a:r>
              <a:rPr lang="fr-FR" sz="1400" dirty="0"/>
              <a:t>et les maladresses commises</a:t>
            </a:r>
            <a:endParaRPr lang="fr-FR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7201329-58DA-613B-87D6-838BFF5FC419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42h </a:t>
            </a:r>
            <a:r>
              <a:rPr lang="fr-FR" dirty="0"/>
              <a:t>pour </a:t>
            </a:r>
            <a:r>
              <a:rPr lang="fr-FR" b="1" dirty="0"/>
              <a:t>4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6DAA1EA-4AC5-8DDB-3DF5-D340B4C083DA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13 % du S5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37980B8-414A-9B48-1996-2D348DCB3EDC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</p:spTree>
    <p:extLst>
      <p:ext uri="{BB962C8B-B14F-4D97-AF65-F5344CB8AC3E}">
        <p14:creationId xmlns:p14="http://schemas.microsoft.com/office/powerpoint/2010/main" val="338130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 / </a:t>
            </a:r>
            <a:r>
              <a:rPr lang="fr-FR" sz="2400" dirty="0"/>
              <a:t>VALIDATION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B0084DD-0E9F-3E25-482C-125B4CE7AB69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42h </a:t>
            </a:r>
            <a:r>
              <a:rPr lang="fr-FR" dirty="0"/>
              <a:t>pour </a:t>
            </a:r>
            <a:r>
              <a:rPr lang="fr-FR" b="1" dirty="0"/>
              <a:t>4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DE81DDE-24A9-D88A-A7EA-DB337A94584C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13 % du S5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BE7BB5-A273-6E3F-74CD-FFB27B5B3BE9}"/>
              </a:ext>
            </a:extLst>
          </p:cNvPr>
          <p:cNvSpPr txBox="1"/>
          <p:nvPr/>
        </p:nvSpPr>
        <p:spPr>
          <a:xfrm>
            <a:off x="1198712" y="3941959"/>
            <a:ext cx="72686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Être </a:t>
            </a:r>
            <a:r>
              <a:rPr lang="fr-FR" sz="2000" b="1" dirty="0" err="1"/>
              <a:t>présent·es</a:t>
            </a:r>
            <a:r>
              <a:rPr lang="fr-FR" sz="2000" b="1" dirty="0"/>
              <a:t> et </a:t>
            </a:r>
            <a:r>
              <a:rPr lang="fr-FR" sz="2000" b="1" dirty="0" err="1"/>
              <a:t>actif·ves</a:t>
            </a:r>
            <a:r>
              <a:rPr lang="fr-FR" sz="2000" b="1" dirty="0"/>
              <a:t> </a:t>
            </a:r>
            <a:br>
              <a:rPr lang="fr-FR" sz="2000" dirty="0"/>
            </a:br>
            <a:r>
              <a:rPr lang="fr-FR" sz="2000" dirty="0"/>
              <a:t>à toutes les séances de TD et de TP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Réaliser l’ensemble des </a:t>
            </a:r>
            <a:r>
              <a:rPr lang="fr-FR" sz="2000" b="1" dirty="0"/>
              <a:t>activités proposées </a:t>
            </a:r>
            <a:r>
              <a:rPr lang="fr-FR" sz="2000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fr-FR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Test individuel (</a:t>
            </a:r>
            <a:r>
              <a:rPr lang="fr-FR" sz="2000" dirty="0" err="1"/>
              <a:t>auto-évalution</a:t>
            </a:r>
            <a:r>
              <a:rPr lang="fr-FR" sz="2000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Activité en équipe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/>
              <a:t>Activité de synthèse écrite</a:t>
            </a:r>
          </a:p>
          <a:p>
            <a:pPr marL="342900" indent="-342900">
              <a:buFontTx/>
              <a:buChar char="-"/>
            </a:pPr>
            <a:endParaRPr lang="fr-FR" sz="2000" b="1" dirty="0"/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C19848C6-C969-E05F-5D40-D056A4F482FC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6 séances de TD</a:t>
            </a: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70DC025C-5ED9-2AE0-646B-A5032CE49BCF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E39D13-989D-B083-2FB1-5BB3CA785B9B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du langage C++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FD91D9-82CA-EBDC-026E-94A6013A17FA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85A07578-2D17-E7B9-8E84-ED05BC9F843F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6 séances de TP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E80BE83-0138-2A10-A508-9F18D1B547DE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2DA784C-1E35-FC8D-F99C-EF8C80499DFF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47A91A0-7216-4DF6-BFFA-3CE367D18EAD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39D2C7A-0340-7B70-2A27-4CC6DB38FB72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C6F5C6D-3B89-8528-62A8-4D48DFAC208F}"/>
              </a:ext>
            </a:extLst>
          </p:cNvPr>
          <p:cNvSpPr txBox="1"/>
          <p:nvPr/>
        </p:nvSpPr>
        <p:spPr>
          <a:xfrm>
            <a:off x="9132923" y="1354539"/>
            <a:ext cx="2561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UE = Unité d’Enseignement</a:t>
            </a:r>
            <a:endParaRPr lang="fr-FR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A5F41AE-9B8B-8409-AE22-DED114797535}"/>
              </a:ext>
            </a:extLst>
          </p:cNvPr>
          <p:cNvSpPr txBox="1"/>
          <p:nvPr/>
        </p:nvSpPr>
        <p:spPr>
          <a:xfrm>
            <a:off x="907225" y="2714628"/>
            <a:ext cx="4807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Validation du module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07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 / </a:t>
            </a:r>
            <a:r>
              <a:rPr lang="fr-FR" sz="2400" dirty="0"/>
              <a:t>TESTS DE TP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831B6A5-6289-648D-2669-16CD74D6055A}"/>
              </a:ext>
            </a:extLst>
          </p:cNvPr>
          <p:cNvSpPr/>
          <p:nvPr/>
        </p:nvSpPr>
        <p:spPr>
          <a:xfrm>
            <a:off x="743267" y="1977914"/>
            <a:ext cx="6680759" cy="195346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28ADF0A4-E77B-DA03-EB3A-CFBDCE0AC872}"/>
              </a:ext>
            </a:extLst>
          </p:cNvPr>
          <p:cNvSpPr/>
          <p:nvPr/>
        </p:nvSpPr>
        <p:spPr>
          <a:xfrm>
            <a:off x="907226" y="2997843"/>
            <a:ext cx="1956121" cy="694481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Photodétecteur</a:t>
            </a:r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ACF27571-268A-478D-3B8F-50DB98195AE4}"/>
              </a:ext>
            </a:extLst>
          </p:cNvPr>
          <p:cNvSpPr/>
          <p:nvPr/>
        </p:nvSpPr>
        <p:spPr>
          <a:xfrm>
            <a:off x="907225" y="2146140"/>
            <a:ext cx="1956121" cy="694481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Source / LED</a:t>
            </a: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AA4B21F1-4161-655B-5767-E5C2B69D21BD}"/>
              </a:ext>
            </a:extLst>
          </p:cNvPr>
          <p:cNvSpPr/>
          <p:nvPr/>
        </p:nvSpPr>
        <p:spPr>
          <a:xfrm>
            <a:off x="2863346" y="2146139"/>
            <a:ext cx="2013995" cy="694481"/>
          </a:xfrm>
          <a:prstGeom prst="chevr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Emetteur</a:t>
            </a:r>
          </a:p>
        </p:txBody>
      </p:sp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2B851135-06CF-594A-7450-17DA7231C110}"/>
              </a:ext>
            </a:extLst>
          </p:cNvPr>
          <p:cNvSpPr/>
          <p:nvPr/>
        </p:nvSpPr>
        <p:spPr>
          <a:xfrm>
            <a:off x="2863346" y="2997843"/>
            <a:ext cx="2013995" cy="694481"/>
          </a:xfrm>
          <a:prstGeom prst="chevr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Récepteur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DC1BC409-5367-BFD5-A3BF-E35BF1856B9D}"/>
              </a:ext>
            </a:extLst>
          </p:cNvPr>
          <p:cNvSpPr/>
          <p:nvPr/>
        </p:nvSpPr>
        <p:spPr>
          <a:xfrm>
            <a:off x="4877341" y="2997842"/>
            <a:ext cx="2013995" cy="694481"/>
          </a:xfrm>
          <a:prstGeom prst="chevron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Optimisation</a:t>
            </a:r>
          </a:p>
        </p:txBody>
      </p:sp>
      <p:sp>
        <p:nvSpPr>
          <p:cNvPr id="15" name="Organigramme : Connecteur page suivante 14">
            <a:extLst>
              <a:ext uri="{FF2B5EF4-FFF2-40B4-BE49-F238E27FC236}">
                <a16:creationId xmlns:a16="http://schemas.microsoft.com/office/drawing/2014/main" id="{4551E4F1-8C0A-309C-209D-1AA300A31F2E}"/>
              </a:ext>
            </a:extLst>
          </p:cNvPr>
          <p:cNvSpPr/>
          <p:nvPr/>
        </p:nvSpPr>
        <p:spPr>
          <a:xfrm>
            <a:off x="1091224" y="3837992"/>
            <a:ext cx="1923103" cy="789923"/>
          </a:xfrm>
          <a:prstGeom prst="flowChartOffpageConnector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chemeClr val="bg1"/>
                </a:solidFill>
              </a:rPr>
              <a:t>Validation des mesures et des différents livrables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360757C-0336-8860-C1F2-4FA52F8C723C}"/>
              </a:ext>
            </a:extLst>
          </p:cNvPr>
          <p:cNvSpPr/>
          <p:nvPr/>
        </p:nvSpPr>
        <p:spPr>
          <a:xfrm>
            <a:off x="7901400" y="1989637"/>
            <a:ext cx="3840404" cy="2500301"/>
          </a:xfrm>
          <a:prstGeom prst="roundRect">
            <a:avLst>
              <a:gd name="adj" fmla="val 554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b="1" dirty="0"/>
              <a:t>En temps limité (2h / étudiant.e)</a:t>
            </a:r>
          </a:p>
        </p:txBody>
      </p:sp>
      <p:sp>
        <p:nvSpPr>
          <p:cNvPr id="24" name="Organigramme : Connecteur page suivante 23">
            <a:extLst>
              <a:ext uri="{FF2B5EF4-FFF2-40B4-BE49-F238E27FC236}">
                <a16:creationId xmlns:a16="http://schemas.microsoft.com/office/drawing/2014/main" id="{6511A016-9A68-3DF5-9C8F-775C6506C985}"/>
              </a:ext>
            </a:extLst>
          </p:cNvPr>
          <p:cNvSpPr/>
          <p:nvPr/>
        </p:nvSpPr>
        <p:spPr>
          <a:xfrm>
            <a:off x="8181885" y="2651729"/>
            <a:ext cx="1546455" cy="726748"/>
          </a:xfrm>
          <a:prstGeom prst="flowChartOffpageConnector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Réalisation de mesures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864482-9753-290A-3835-55F6858709FA}"/>
              </a:ext>
            </a:extLst>
          </p:cNvPr>
          <p:cNvSpPr txBox="1"/>
          <p:nvPr/>
        </p:nvSpPr>
        <p:spPr>
          <a:xfrm>
            <a:off x="907225" y="1611430"/>
            <a:ext cx="121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 séances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6D71AC2-DCF2-B1F4-77A3-1415A6ECB5CF}"/>
              </a:ext>
            </a:extLst>
          </p:cNvPr>
          <p:cNvSpPr txBox="1"/>
          <p:nvPr/>
        </p:nvSpPr>
        <p:spPr>
          <a:xfrm>
            <a:off x="8181885" y="1608582"/>
            <a:ext cx="169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 individuel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1745FB9-DBCD-2042-5964-67F3ACAB7C22}"/>
              </a:ext>
            </a:extLst>
          </p:cNvPr>
          <p:cNvSpPr txBox="1"/>
          <p:nvPr/>
        </p:nvSpPr>
        <p:spPr>
          <a:xfrm>
            <a:off x="3882863" y="4627915"/>
            <a:ext cx="322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séance / Activité en équipe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7DF0816-5D23-1D1F-0606-A533753BF739}"/>
              </a:ext>
            </a:extLst>
          </p:cNvPr>
          <p:cNvSpPr/>
          <p:nvPr/>
        </p:nvSpPr>
        <p:spPr>
          <a:xfrm>
            <a:off x="3939742" y="4997246"/>
            <a:ext cx="3693539" cy="1646619"/>
          </a:xfrm>
          <a:prstGeom prst="roundRect">
            <a:avLst>
              <a:gd name="adj" fmla="val 554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b="1" dirty="0"/>
              <a:t>Reformulation des connaissances</a:t>
            </a:r>
          </a:p>
          <a:p>
            <a:endParaRPr lang="fr-FR" sz="1100" b="1" dirty="0">
              <a:solidFill>
                <a:schemeClr val="bg1"/>
              </a:solidFill>
            </a:endParaRPr>
          </a:p>
          <a:p>
            <a:r>
              <a:rPr lang="fr-FR" sz="1600" b="1" dirty="0">
                <a:solidFill>
                  <a:schemeClr val="bg1"/>
                </a:solidFill>
              </a:rPr>
              <a:t>En temps limité / En équipe de 4</a:t>
            </a:r>
          </a:p>
          <a:p>
            <a:pPr algn="ctr"/>
            <a:endParaRPr lang="fr-FR" b="1" i="1" dirty="0">
              <a:solidFill>
                <a:srgbClr val="00B0F0"/>
              </a:solidFill>
            </a:endParaRPr>
          </a:p>
        </p:txBody>
      </p:sp>
      <p:sp>
        <p:nvSpPr>
          <p:cNvPr id="34" name="Organigramme : Connecteur page suivante 33">
            <a:extLst>
              <a:ext uri="{FF2B5EF4-FFF2-40B4-BE49-F238E27FC236}">
                <a16:creationId xmlns:a16="http://schemas.microsoft.com/office/drawing/2014/main" id="{ADD33976-FE29-E472-7B5F-6916421D66FE}"/>
              </a:ext>
            </a:extLst>
          </p:cNvPr>
          <p:cNvSpPr/>
          <p:nvPr/>
        </p:nvSpPr>
        <p:spPr>
          <a:xfrm>
            <a:off x="4149982" y="5840922"/>
            <a:ext cx="1546455" cy="726748"/>
          </a:xfrm>
          <a:prstGeom prst="flowChartOffpageConnector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Réalisation de mesures</a:t>
            </a:r>
          </a:p>
        </p:txBody>
      </p:sp>
      <p:sp>
        <p:nvSpPr>
          <p:cNvPr id="35" name="Organigramme : Connecteur page suivante 34">
            <a:extLst>
              <a:ext uri="{FF2B5EF4-FFF2-40B4-BE49-F238E27FC236}">
                <a16:creationId xmlns:a16="http://schemas.microsoft.com/office/drawing/2014/main" id="{CE82E12E-0954-D295-6344-5E408F0DE804}"/>
              </a:ext>
            </a:extLst>
          </p:cNvPr>
          <p:cNvSpPr/>
          <p:nvPr/>
        </p:nvSpPr>
        <p:spPr>
          <a:xfrm>
            <a:off x="5877571" y="5840922"/>
            <a:ext cx="1546455" cy="726748"/>
          </a:xfrm>
          <a:prstGeom prst="flowChartOffpageConnector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Production d’un livrable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CFB3284-2C30-3921-B88B-1AF38A707C71}"/>
              </a:ext>
            </a:extLst>
          </p:cNvPr>
          <p:cNvSpPr txBox="1"/>
          <p:nvPr/>
        </p:nvSpPr>
        <p:spPr>
          <a:xfrm>
            <a:off x="1105420" y="2578439"/>
            <a:ext cx="1201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Carac Statique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7368C82-75E3-A542-2D81-1A0BF6062A6C}"/>
              </a:ext>
            </a:extLst>
          </p:cNvPr>
          <p:cNvSpPr txBox="1"/>
          <p:nvPr/>
        </p:nvSpPr>
        <p:spPr>
          <a:xfrm>
            <a:off x="1105420" y="3397875"/>
            <a:ext cx="1201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Carac Statique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9486859-C02B-5896-180E-13B456B499CB}"/>
              </a:ext>
            </a:extLst>
          </p:cNvPr>
          <p:cNvSpPr txBox="1"/>
          <p:nvPr/>
        </p:nvSpPr>
        <p:spPr>
          <a:xfrm>
            <a:off x="3234071" y="3413569"/>
            <a:ext cx="1165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Réponse freq.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427008F-58E6-4057-4D4E-F9D3B8AE3B8A}"/>
              </a:ext>
            </a:extLst>
          </p:cNvPr>
          <p:cNvSpPr txBox="1"/>
          <p:nvPr/>
        </p:nvSpPr>
        <p:spPr>
          <a:xfrm>
            <a:off x="5239229" y="3429000"/>
            <a:ext cx="510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53" name="Rectangle : avec coins rognés en diagonale 52">
            <a:extLst>
              <a:ext uri="{FF2B5EF4-FFF2-40B4-BE49-F238E27FC236}">
                <a16:creationId xmlns:a16="http://schemas.microsoft.com/office/drawing/2014/main" id="{1134B5E0-C42A-F392-C3BA-AF985D3A36D6}"/>
              </a:ext>
            </a:extLst>
          </p:cNvPr>
          <p:cNvSpPr/>
          <p:nvPr/>
        </p:nvSpPr>
        <p:spPr>
          <a:xfrm>
            <a:off x="8030309" y="3516454"/>
            <a:ext cx="3603464" cy="383778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tx1"/>
                </a:solidFill>
              </a:rPr>
              <a:t>Caractérisation statique d’un dipôle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54" name="Rectangle : avec coins rognés en diagonale 53">
            <a:extLst>
              <a:ext uri="{FF2B5EF4-FFF2-40B4-BE49-F238E27FC236}">
                <a16:creationId xmlns:a16="http://schemas.microsoft.com/office/drawing/2014/main" id="{59F6F1C7-B51E-00BF-5079-BD4AA1D295FA}"/>
              </a:ext>
            </a:extLst>
          </p:cNvPr>
          <p:cNvSpPr/>
          <p:nvPr/>
        </p:nvSpPr>
        <p:spPr>
          <a:xfrm>
            <a:off x="8030309" y="3959211"/>
            <a:ext cx="3603463" cy="383778"/>
          </a:xfrm>
          <a:prstGeom prst="snip2Diag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1" dirty="0">
                <a:solidFill>
                  <a:schemeClr val="tx1"/>
                </a:solidFill>
              </a:rPr>
              <a:t>Caractérisation fréquentielle d’un syst.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A760132-74DF-1AB4-594B-8F38AED788BA}"/>
              </a:ext>
            </a:extLst>
          </p:cNvPr>
          <p:cNvSpPr/>
          <p:nvPr/>
        </p:nvSpPr>
        <p:spPr>
          <a:xfrm>
            <a:off x="7901400" y="4997246"/>
            <a:ext cx="3840404" cy="1646621"/>
          </a:xfrm>
          <a:prstGeom prst="roundRect">
            <a:avLst>
              <a:gd name="adj" fmla="val 554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b="1" dirty="0"/>
              <a:t>Synthèse du travail réalisé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C40CAB-435B-CFF0-6CA1-47EC8A0A81E2}"/>
              </a:ext>
            </a:extLst>
          </p:cNvPr>
          <p:cNvSpPr txBox="1"/>
          <p:nvPr/>
        </p:nvSpPr>
        <p:spPr>
          <a:xfrm>
            <a:off x="8181885" y="4627915"/>
            <a:ext cx="21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Travail de synthèse</a:t>
            </a:r>
          </a:p>
        </p:txBody>
      </p:sp>
      <p:sp>
        <p:nvSpPr>
          <p:cNvPr id="14" name="Organigramme : Connecteur page suivante 13">
            <a:extLst>
              <a:ext uri="{FF2B5EF4-FFF2-40B4-BE49-F238E27FC236}">
                <a16:creationId xmlns:a16="http://schemas.microsoft.com/office/drawing/2014/main" id="{B41C2E1A-DEC9-F026-D309-998DADFD9F24}"/>
              </a:ext>
            </a:extLst>
          </p:cNvPr>
          <p:cNvSpPr/>
          <p:nvPr/>
        </p:nvSpPr>
        <p:spPr>
          <a:xfrm>
            <a:off x="9947898" y="5840922"/>
            <a:ext cx="1546455" cy="726748"/>
          </a:xfrm>
          <a:prstGeom prst="flowChartOffpageConnector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Production d’un livrable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96C9809-CBD3-D928-67F0-DB481D4A0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99" y="4773583"/>
            <a:ext cx="1464920" cy="19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2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12078-5DED-8BCB-E677-A1A2D9923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ECD18D-6BE8-0B8D-D414-AA59B99BF60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A8437-0399-979D-B01C-545767EF065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EDB9CDB-B234-DBB2-29F0-8D825D3A0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2883B5-1155-D3A2-65BB-C9C9D21E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45" y="1933900"/>
            <a:ext cx="7490544" cy="4518987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63763C6-F06F-FD7D-CFCA-0515800C17A3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 / </a:t>
            </a:r>
            <a:r>
              <a:rPr lang="fr-FR" sz="2400" dirty="0"/>
              <a:t>COMPETENCES</a:t>
            </a:r>
            <a:endParaRPr lang="fr-FR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7E5D26-46F9-9493-593F-FEAF55B60669}"/>
              </a:ext>
            </a:extLst>
          </p:cNvPr>
          <p:cNvSpPr/>
          <p:nvPr/>
        </p:nvSpPr>
        <p:spPr>
          <a:xfrm>
            <a:off x="6656832" y="3357356"/>
            <a:ext cx="2505456" cy="1479819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5CCB61-45B6-AD8E-4A2A-F2ECAC198F2F}"/>
              </a:ext>
            </a:extLst>
          </p:cNvPr>
          <p:cNvSpPr/>
          <p:nvPr/>
        </p:nvSpPr>
        <p:spPr>
          <a:xfrm>
            <a:off x="9161844" y="1876027"/>
            <a:ext cx="2505456" cy="1479819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0259CD-6F95-C931-B7E2-D0A9DC8D6755}"/>
              </a:ext>
            </a:extLst>
          </p:cNvPr>
          <p:cNvSpPr/>
          <p:nvPr/>
        </p:nvSpPr>
        <p:spPr>
          <a:xfrm>
            <a:off x="4139771" y="3355846"/>
            <a:ext cx="2505456" cy="1479819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22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0DF46-4FC3-0D47-0D9C-BA583BEE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180C1205-7F59-6239-0DD2-E790A384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91" y="5041859"/>
            <a:ext cx="495369" cy="47631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FBF9FD7-DD51-1144-6015-7ACB4A39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6" y="3497759"/>
            <a:ext cx="533474" cy="5715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377B34-EB54-D425-65F3-E0A05CA747B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84E42-AEE6-D0F0-6BEE-26212FD0EB4F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AFA8294-2261-1FB3-6D56-CA23ABC33F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5F1B080F-03E3-E859-E9CC-2AB1D6B8257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UE Optoélectronique / </a:t>
            </a:r>
            <a:r>
              <a:rPr lang="fr-FR" sz="2400" dirty="0"/>
              <a:t>COMPETENCES</a:t>
            </a:r>
            <a:endParaRPr lang="fr-FR" sz="4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07B1C5-2F81-D69A-47E2-7D144ED91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96" y="1629139"/>
            <a:ext cx="562053" cy="5620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13F2FF1-FA36-D7CC-6929-62551D33FA24}"/>
              </a:ext>
            </a:extLst>
          </p:cNvPr>
          <p:cNvSpPr txBox="1"/>
          <p:nvPr/>
        </p:nvSpPr>
        <p:spPr>
          <a:xfrm>
            <a:off x="1637624" y="1556222"/>
            <a:ext cx="9134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2060"/>
                </a:solidFill>
              </a:rPr>
              <a:t>C3 - </a:t>
            </a:r>
            <a:r>
              <a:rPr lang="fr-FR" b="1" dirty="0">
                <a:solidFill>
                  <a:srgbClr val="002060"/>
                </a:solidFill>
              </a:rPr>
              <a:t>Réaliser et développer une solution technologique </a:t>
            </a:r>
          </a:p>
          <a:p>
            <a:r>
              <a:rPr lang="fr-FR" b="1" dirty="0">
                <a:solidFill>
                  <a:srgbClr val="002060"/>
                </a:solidFill>
              </a:rPr>
              <a:t>intégrant des fonctionnalités optiques/photoniques</a:t>
            </a:r>
            <a:r>
              <a:rPr lang="fr-FR" sz="20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A055A0C-2565-C1E7-F8E9-6027E5A5F995}"/>
              </a:ext>
            </a:extLst>
          </p:cNvPr>
          <p:cNvSpPr txBox="1"/>
          <p:nvPr/>
        </p:nvSpPr>
        <p:spPr>
          <a:xfrm>
            <a:off x="1621195" y="3392231"/>
            <a:ext cx="913400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2060"/>
                </a:solidFill>
              </a:rPr>
              <a:t>C4 - </a:t>
            </a:r>
            <a:r>
              <a:rPr lang="fr-FR" b="1" dirty="0">
                <a:solidFill>
                  <a:srgbClr val="002060"/>
                </a:solidFill>
              </a:rPr>
              <a:t>Valider une solution technologique intégrant des</a:t>
            </a:r>
          </a:p>
          <a:p>
            <a:r>
              <a:rPr lang="fr-FR" b="1" dirty="0">
                <a:solidFill>
                  <a:srgbClr val="002060"/>
                </a:solidFill>
              </a:rPr>
              <a:t>fonctionnalités optiques/photoniques</a:t>
            </a:r>
            <a:endParaRPr lang="fr-FR" sz="2000" b="1" dirty="0">
              <a:solidFill>
                <a:srgbClr val="00206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4E5374F-057F-7A8F-E767-34BE45B55F93}"/>
              </a:ext>
            </a:extLst>
          </p:cNvPr>
          <p:cNvSpPr txBox="1"/>
          <p:nvPr/>
        </p:nvSpPr>
        <p:spPr>
          <a:xfrm>
            <a:off x="1621195" y="4883205"/>
            <a:ext cx="81872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002060"/>
                </a:solidFill>
              </a:rPr>
              <a:t>C5 - </a:t>
            </a:r>
            <a:r>
              <a:rPr lang="fr-FR" b="1" dirty="0">
                <a:solidFill>
                  <a:srgbClr val="002060"/>
                </a:solidFill>
              </a:rPr>
              <a:t>Extraire et Interpréter des informations et des données permettant de comprendre une situation ou un phénomène, et d’accompagner la prise de décision</a:t>
            </a:r>
            <a:endParaRPr lang="fr-FR" sz="2000" b="1" dirty="0">
              <a:solidFill>
                <a:srgbClr val="002060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D14013F-BCDE-EA45-16FF-B14F6F3F8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2743" y="4770043"/>
            <a:ext cx="1464920" cy="1953464"/>
          </a:xfrm>
          <a:prstGeom prst="rect">
            <a:avLst/>
          </a:prstGeom>
        </p:spPr>
      </p:pic>
      <p:sp>
        <p:nvSpPr>
          <p:cNvPr id="22" name="Triangle isocèle 21">
            <a:extLst>
              <a:ext uri="{FF2B5EF4-FFF2-40B4-BE49-F238E27FC236}">
                <a16:creationId xmlns:a16="http://schemas.microsoft.com/office/drawing/2014/main" id="{5AE9CB08-FD24-E49D-32BC-1A0B62E93BF8}"/>
              </a:ext>
            </a:extLst>
          </p:cNvPr>
          <p:cNvSpPr/>
          <p:nvPr/>
        </p:nvSpPr>
        <p:spPr>
          <a:xfrm rot="5400000">
            <a:off x="2780868" y="23315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A83B390-E476-BE30-3242-6B7894BDFB9F}"/>
              </a:ext>
            </a:extLst>
          </p:cNvPr>
          <p:cNvSpPr txBox="1"/>
          <p:nvPr/>
        </p:nvSpPr>
        <p:spPr>
          <a:xfrm>
            <a:off x="3180778" y="2248014"/>
            <a:ext cx="641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Validation des montages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Triangle isocèle 23">
            <a:extLst>
              <a:ext uri="{FF2B5EF4-FFF2-40B4-BE49-F238E27FC236}">
                <a16:creationId xmlns:a16="http://schemas.microsoft.com/office/drawing/2014/main" id="{98D73ACC-6CAE-19B3-134A-FC1820634592}"/>
              </a:ext>
            </a:extLst>
          </p:cNvPr>
          <p:cNvSpPr/>
          <p:nvPr/>
        </p:nvSpPr>
        <p:spPr>
          <a:xfrm rot="5400000">
            <a:off x="2777571" y="4139038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1C0E6AD-0966-ACD0-65A5-65E3C5F9F887}"/>
              </a:ext>
            </a:extLst>
          </p:cNvPr>
          <p:cNvSpPr txBox="1"/>
          <p:nvPr/>
        </p:nvSpPr>
        <p:spPr>
          <a:xfrm>
            <a:off x="3177481" y="4055550"/>
            <a:ext cx="641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Validation des mesures vis-à-vis d’un cahier des charges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Triangle isocèle 25">
            <a:extLst>
              <a:ext uri="{FF2B5EF4-FFF2-40B4-BE49-F238E27FC236}">
                <a16:creationId xmlns:a16="http://schemas.microsoft.com/office/drawing/2014/main" id="{8B64F929-199E-57D5-9B8E-A18EACFC0358}"/>
              </a:ext>
            </a:extLst>
          </p:cNvPr>
          <p:cNvSpPr/>
          <p:nvPr/>
        </p:nvSpPr>
        <p:spPr>
          <a:xfrm rot="5400000">
            <a:off x="2780868" y="2692717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0AA5F36-14BA-9117-167F-BEF55AC8009B}"/>
              </a:ext>
            </a:extLst>
          </p:cNvPr>
          <p:cNvSpPr txBox="1"/>
          <p:nvPr/>
        </p:nvSpPr>
        <p:spPr>
          <a:xfrm>
            <a:off x="3180778" y="2609229"/>
            <a:ext cx="641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Justification du choix des instruments de mesure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8107F4E8-C50E-AC39-FFE2-749381FCF63A}"/>
              </a:ext>
            </a:extLst>
          </p:cNvPr>
          <p:cNvSpPr/>
          <p:nvPr/>
        </p:nvSpPr>
        <p:spPr>
          <a:xfrm rot="5400000">
            <a:off x="2777571" y="451963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1128D25-5446-36A6-3794-68FFC371DD4C}"/>
              </a:ext>
            </a:extLst>
          </p:cNvPr>
          <p:cNvSpPr txBox="1"/>
          <p:nvPr/>
        </p:nvSpPr>
        <p:spPr>
          <a:xfrm>
            <a:off x="3177481" y="4436142"/>
            <a:ext cx="641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Justification des protocoles et du choix des composants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CFD5B5E1-C5C8-45A4-B153-DC45F4BBB716}"/>
              </a:ext>
            </a:extLst>
          </p:cNvPr>
          <p:cNvSpPr/>
          <p:nvPr/>
        </p:nvSpPr>
        <p:spPr>
          <a:xfrm rot="5400000">
            <a:off x="2780868" y="307626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CFFE438-3F78-00A9-0307-4DB4F4BB7719}"/>
              </a:ext>
            </a:extLst>
          </p:cNvPr>
          <p:cNvSpPr txBox="1"/>
          <p:nvPr/>
        </p:nvSpPr>
        <p:spPr>
          <a:xfrm>
            <a:off x="3180778" y="2992772"/>
            <a:ext cx="641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Analyse des résultats / Confrontation à la théorie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Triangle isocèle 31">
            <a:extLst>
              <a:ext uri="{FF2B5EF4-FFF2-40B4-BE49-F238E27FC236}">
                <a16:creationId xmlns:a16="http://schemas.microsoft.com/office/drawing/2014/main" id="{AAD69692-3F26-AFAE-37EB-88674E538AAB}"/>
              </a:ext>
            </a:extLst>
          </p:cNvPr>
          <p:cNvSpPr/>
          <p:nvPr/>
        </p:nvSpPr>
        <p:spPr>
          <a:xfrm rot="5400000">
            <a:off x="2796422" y="592080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EA68FAD-3AB8-4A5E-3306-650C266ABAF4}"/>
              </a:ext>
            </a:extLst>
          </p:cNvPr>
          <p:cNvSpPr txBox="1"/>
          <p:nvPr/>
        </p:nvSpPr>
        <p:spPr>
          <a:xfrm>
            <a:off x="3196332" y="5837312"/>
            <a:ext cx="641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Synthèse de résultats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Triangle isocèle 33">
            <a:extLst>
              <a:ext uri="{FF2B5EF4-FFF2-40B4-BE49-F238E27FC236}">
                <a16:creationId xmlns:a16="http://schemas.microsoft.com/office/drawing/2014/main" id="{7CD5ADF4-FD7B-3D90-6C72-359D400F2DC2}"/>
              </a:ext>
            </a:extLst>
          </p:cNvPr>
          <p:cNvSpPr/>
          <p:nvPr/>
        </p:nvSpPr>
        <p:spPr>
          <a:xfrm rot="5400000">
            <a:off x="2796422" y="635107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20AB68F-96A5-A82E-953D-1BCEBC4AC73E}"/>
              </a:ext>
            </a:extLst>
          </p:cNvPr>
          <p:cNvSpPr txBox="1"/>
          <p:nvPr/>
        </p:nvSpPr>
        <p:spPr>
          <a:xfrm>
            <a:off x="3196332" y="6267584"/>
            <a:ext cx="6411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Choix d’une représentation adaptée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AC5D44-2093-72A7-8D3F-D3B1CA88D8F8}"/>
              </a:ext>
            </a:extLst>
          </p:cNvPr>
          <p:cNvSpPr/>
          <p:nvPr/>
        </p:nvSpPr>
        <p:spPr>
          <a:xfrm>
            <a:off x="2294901" y="2313189"/>
            <a:ext cx="365760" cy="2389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TP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AE7D52-4978-4822-1E84-9DF66E25A18B}"/>
              </a:ext>
            </a:extLst>
          </p:cNvPr>
          <p:cNvSpPr/>
          <p:nvPr/>
        </p:nvSpPr>
        <p:spPr>
          <a:xfrm>
            <a:off x="2294901" y="2677085"/>
            <a:ext cx="365760" cy="238982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/>
              <a:t>CR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08BFFD-4E44-D7D0-430F-7C3E298EEB4E}"/>
              </a:ext>
            </a:extLst>
          </p:cNvPr>
          <p:cNvSpPr/>
          <p:nvPr/>
        </p:nvSpPr>
        <p:spPr>
          <a:xfrm>
            <a:off x="1851963" y="2674404"/>
            <a:ext cx="365760" cy="2389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TP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DE8BC3-9423-571A-AA94-02C39F838F9D}"/>
              </a:ext>
            </a:extLst>
          </p:cNvPr>
          <p:cNvSpPr/>
          <p:nvPr/>
        </p:nvSpPr>
        <p:spPr>
          <a:xfrm>
            <a:off x="2294901" y="3064120"/>
            <a:ext cx="365760" cy="238982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/>
              <a:t>CR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ACDD60-1796-0DB0-793C-B1CF920970C0}"/>
              </a:ext>
            </a:extLst>
          </p:cNvPr>
          <p:cNvSpPr/>
          <p:nvPr/>
        </p:nvSpPr>
        <p:spPr>
          <a:xfrm>
            <a:off x="1860864" y="3064120"/>
            <a:ext cx="365760" cy="2389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TP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0F2500-C6C4-80B2-5E7A-9A0A52CBADC1}"/>
              </a:ext>
            </a:extLst>
          </p:cNvPr>
          <p:cNvSpPr/>
          <p:nvPr/>
        </p:nvSpPr>
        <p:spPr>
          <a:xfrm>
            <a:off x="10060653" y="1887026"/>
            <a:ext cx="365760" cy="2389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TP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107CA6-F431-1DED-5F85-F3B04808351E}"/>
              </a:ext>
            </a:extLst>
          </p:cNvPr>
          <p:cNvSpPr/>
          <p:nvPr/>
        </p:nvSpPr>
        <p:spPr>
          <a:xfrm>
            <a:off x="10060653" y="2201745"/>
            <a:ext cx="365760" cy="238982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/>
              <a:t>CR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761BF80-548A-13B4-2B54-F390F7682DBD}"/>
              </a:ext>
            </a:extLst>
          </p:cNvPr>
          <p:cNvSpPr txBox="1"/>
          <p:nvPr/>
        </p:nvSpPr>
        <p:spPr>
          <a:xfrm>
            <a:off x="9808481" y="1568494"/>
            <a:ext cx="22499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Compétences évaluées</a:t>
            </a:r>
            <a:endParaRPr lang="fr-FR" sz="12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5BDF9B-F615-3067-3D98-8E96A90CF476}"/>
              </a:ext>
            </a:extLst>
          </p:cNvPr>
          <p:cNvSpPr/>
          <p:nvPr/>
        </p:nvSpPr>
        <p:spPr>
          <a:xfrm>
            <a:off x="2294901" y="4120725"/>
            <a:ext cx="365760" cy="238982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/>
              <a:t>CR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4B85C9-6AC1-B177-B27E-A3F684B71B4F}"/>
              </a:ext>
            </a:extLst>
          </p:cNvPr>
          <p:cNvSpPr/>
          <p:nvPr/>
        </p:nvSpPr>
        <p:spPr>
          <a:xfrm>
            <a:off x="2294901" y="4501317"/>
            <a:ext cx="365760" cy="238982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/>
              <a:t>CR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374622-9D72-972F-5A30-F15C7A756B56}"/>
              </a:ext>
            </a:extLst>
          </p:cNvPr>
          <p:cNvSpPr/>
          <p:nvPr/>
        </p:nvSpPr>
        <p:spPr>
          <a:xfrm>
            <a:off x="2294901" y="5902487"/>
            <a:ext cx="365760" cy="23898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/>
              <a:t>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E5D01D-DCA9-5797-8413-52B20FC1D55B}"/>
              </a:ext>
            </a:extLst>
          </p:cNvPr>
          <p:cNvSpPr/>
          <p:nvPr/>
        </p:nvSpPr>
        <p:spPr>
          <a:xfrm>
            <a:off x="2294901" y="6332759"/>
            <a:ext cx="365760" cy="23898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/>
              <a:t>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6688B69-9B56-1B2D-B90D-BD474301B48E}"/>
              </a:ext>
            </a:extLst>
          </p:cNvPr>
          <p:cNvSpPr/>
          <p:nvPr/>
        </p:nvSpPr>
        <p:spPr>
          <a:xfrm>
            <a:off x="1860864" y="6342077"/>
            <a:ext cx="365760" cy="238982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/>
              <a:t>CR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2626183-691D-8130-1BD3-7FF34EC123C7}"/>
              </a:ext>
            </a:extLst>
          </p:cNvPr>
          <p:cNvSpPr/>
          <p:nvPr/>
        </p:nvSpPr>
        <p:spPr>
          <a:xfrm>
            <a:off x="10060653" y="2793375"/>
            <a:ext cx="365760" cy="23898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b="1" dirty="0"/>
              <a:t>G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70E8C67-711C-6CD6-F594-FD46E71C318A}"/>
              </a:ext>
            </a:extLst>
          </p:cNvPr>
          <p:cNvSpPr txBox="1"/>
          <p:nvPr/>
        </p:nvSpPr>
        <p:spPr>
          <a:xfrm>
            <a:off x="10515040" y="1869528"/>
            <a:ext cx="1504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au cours des TP</a:t>
            </a:r>
            <a:endParaRPr lang="fr-FR" sz="1200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65BE62C-0888-2491-A66A-36DA83773463}"/>
              </a:ext>
            </a:extLst>
          </p:cNvPr>
          <p:cNvSpPr txBox="1"/>
          <p:nvPr/>
        </p:nvSpPr>
        <p:spPr>
          <a:xfrm>
            <a:off x="10515040" y="2191192"/>
            <a:ext cx="1504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à travers un compte-rendu</a:t>
            </a:r>
            <a:endParaRPr lang="fr-FR" sz="120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5A7E3D2-233F-6D4A-FE55-02A48F6FC35F}"/>
              </a:ext>
            </a:extLst>
          </p:cNvPr>
          <p:cNvSpPr txBox="1"/>
          <p:nvPr/>
        </p:nvSpPr>
        <p:spPr>
          <a:xfrm>
            <a:off x="10503984" y="2772649"/>
            <a:ext cx="1504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lors de l’activité de groupe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03110114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1372</TotalTime>
  <Words>1259</Words>
  <Application>Microsoft Office PowerPoint</Application>
  <PresentationFormat>Grand écran</PresentationFormat>
  <Paragraphs>307</Paragraphs>
  <Slides>15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Arial</vt:lpstr>
      <vt:lpstr>Avenir Next LT Pro</vt:lpstr>
      <vt:lpstr>Bahnschrift Light</vt:lpstr>
      <vt:lpstr>Bahnschrift SemiBold</vt:lpstr>
      <vt:lpstr>Calibri</vt:lpstr>
      <vt:lpstr>FreeSans</vt:lpstr>
      <vt:lpstr>Liberation Sans</vt:lpstr>
      <vt:lpstr>Wingdings</vt:lpstr>
      <vt:lpstr>AccentBoxVTI</vt:lpstr>
      <vt:lpstr> UE Opto électronique   TD et TP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722</cp:revision>
  <dcterms:created xsi:type="dcterms:W3CDTF">2023-04-08T12:37:13Z</dcterms:created>
  <dcterms:modified xsi:type="dcterms:W3CDTF">2025-09-12T05:43:39Z</dcterms:modified>
</cp:coreProperties>
</file>